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slideLayouts/slideLayout24.xml" ContentType="application/vnd.openxmlformats-officedocument.presentationml.slideLayout+xml"/>
  <Override PartName="/ppt/theme/theme15.xml" ContentType="application/vnd.openxmlformats-officedocument.theme+xml"/>
  <Override PartName="/ppt/slideLayouts/slideLayout25.xml" ContentType="application/vnd.openxmlformats-officedocument.presentationml.slideLayout+xml"/>
  <Override PartName="/ppt/theme/theme16.xml" ContentType="application/vnd.openxmlformats-officedocument.theme+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3" r:id="rId2"/>
    <p:sldMasterId id="2147483665" r:id="rId3"/>
    <p:sldMasterId id="2147483667" r:id="rId4"/>
    <p:sldMasterId id="2147483669" r:id="rId5"/>
    <p:sldMasterId id="2147483671" r:id="rId6"/>
    <p:sldMasterId id="2147483673" r:id="rId7"/>
    <p:sldMasterId id="2147483675" r:id="rId8"/>
    <p:sldMasterId id="2147483677"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Lst>
  <p:notesMasterIdLst>
    <p:notesMasterId r:id="rId51"/>
  </p:notesMasterIdLst>
  <p:handoutMasterIdLst>
    <p:handoutMasterId r:id="rId52"/>
  </p:handoutMasterIdLst>
  <p:sldIdLst>
    <p:sldId id="328" r:id="rId20"/>
    <p:sldId id="308" r:id="rId21"/>
    <p:sldId id="262" r:id="rId22"/>
    <p:sldId id="317" r:id="rId23"/>
    <p:sldId id="309" r:id="rId24"/>
    <p:sldId id="318" r:id="rId25"/>
    <p:sldId id="310" r:id="rId26"/>
    <p:sldId id="311" r:id="rId27"/>
    <p:sldId id="312" r:id="rId28"/>
    <p:sldId id="313" r:id="rId29"/>
    <p:sldId id="319" r:id="rId30"/>
    <p:sldId id="324" r:id="rId31"/>
    <p:sldId id="320" r:id="rId32"/>
    <p:sldId id="325" r:id="rId33"/>
    <p:sldId id="326" r:id="rId34"/>
    <p:sldId id="321" r:id="rId35"/>
    <p:sldId id="322" r:id="rId36"/>
    <p:sldId id="299" r:id="rId37"/>
    <p:sldId id="302" r:id="rId38"/>
    <p:sldId id="304" r:id="rId39"/>
    <p:sldId id="290" r:id="rId40"/>
    <p:sldId id="284" r:id="rId41"/>
    <p:sldId id="314" r:id="rId42"/>
    <p:sldId id="315" r:id="rId43"/>
    <p:sldId id="316" r:id="rId44"/>
    <p:sldId id="275" r:id="rId45"/>
    <p:sldId id="305" r:id="rId46"/>
    <p:sldId id="295" r:id="rId47"/>
    <p:sldId id="276" r:id="rId48"/>
    <p:sldId id="277" r:id="rId49"/>
    <p:sldId id="323"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10ttzz" initials="sj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60"/>
  </p:normalViewPr>
  <p:slideViewPr>
    <p:cSldViewPr>
      <p:cViewPr>
        <p:scale>
          <a:sx n="75" d="100"/>
          <a:sy n="75" d="100"/>
        </p:scale>
        <p:origin x="-4280" y="-2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4"/>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31.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21.xml"/><Relationship Id="rId41" Type="http://schemas.openxmlformats.org/officeDocument/2006/relationships/slide" Target="slides/slide22.xml"/><Relationship Id="rId42" Type="http://schemas.openxmlformats.org/officeDocument/2006/relationships/slide" Target="slides/slide23.xml"/><Relationship Id="rId43" Type="http://schemas.openxmlformats.org/officeDocument/2006/relationships/slide" Target="slides/slide24.xml"/><Relationship Id="rId44" Type="http://schemas.openxmlformats.org/officeDocument/2006/relationships/slide" Target="slides/slide25.xml"/><Relationship Id="rId45" Type="http://schemas.openxmlformats.org/officeDocument/2006/relationships/slide" Target="slides/slide26.xml"/><Relationship Id="rId46" Type="http://schemas.openxmlformats.org/officeDocument/2006/relationships/slide" Target="slides/slide27.xml"/><Relationship Id="rId47" Type="http://schemas.openxmlformats.org/officeDocument/2006/relationships/slide" Target="slides/slide28.xml"/><Relationship Id="rId48" Type="http://schemas.openxmlformats.org/officeDocument/2006/relationships/slide" Target="slides/slide29.xml"/><Relationship Id="rId49" Type="http://schemas.openxmlformats.org/officeDocument/2006/relationships/slide" Target="slides/slide3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33" Type="http://schemas.openxmlformats.org/officeDocument/2006/relationships/slide" Target="slides/slide14.xml"/><Relationship Id="rId34" Type="http://schemas.openxmlformats.org/officeDocument/2006/relationships/slide" Target="slides/slide15.xml"/><Relationship Id="rId35" Type="http://schemas.openxmlformats.org/officeDocument/2006/relationships/slide" Target="slides/slide16.xml"/><Relationship Id="rId36" Type="http://schemas.openxmlformats.org/officeDocument/2006/relationships/slide" Target="slides/slide17.xml"/><Relationship Id="rId37" Type="http://schemas.openxmlformats.org/officeDocument/2006/relationships/slide" Target="slides/slide18.xml"/><Relationship Id="rId38" Type="http://schemas.openxmlformats.org/officeDocument/2006/relationships/slide" Target="slides/slide19.xml"/><Relationship Id="rId39" Type="http://schemas.openxmlformats.org/officeDocument/2006/relationships/slide" Target="slides/slide20.xml"/><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E3022F-853B-4A9D-913C-79054E3A8B12}" type="slidenum">
              <a:rPr lang="en-US"/>
              <a:pPr>
                <a:defRPr/>
              </a:pPr>
              <a:t>‹#›</a:t>
            </a:fld>
            <a:endParaRPr lang="en-US"/>
          </a:p>
        </p:txBody>
      </p:sp>
    </p:spTree>
    <p:extLst>
      <p:ext uri="{BB962C8B-B14F-4D97-AF65-F5344CB8AC3E}">
        <p14:creationId xmlns:p14="http://schemas.microsoft.com/office/powerpoint/2010/main" val="376760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81CE782-6279-41FB-A844-159C2973632E}" type="slidenum">
              <a:rPr lang="en-US"/>
              <a:pPr>
                <a:defRPr/>
              </a:pPr>
              <a:t>‹#›</a:t>
            </a:fld>
            <a:endParaRPr lang="en-US"/>
          </a:p>
        </p:txBody>
      </p:sp>
    </p:spTree>
    <p:extLst>
      <p:ext uri="{BB962C8B-B14F-4D97-AF65-F5344CB8AC3E}">
        <p14:creationId xmlns:p14="http://schemas.microsoft.com/office/powerpoint/2010/main" val="588467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031"/>
          <p:cNvSpPr>
            <a:spLocks noGrp="1" noChangeArrowheads="1"/>
          </p:cNvSpPr>
          <p:nvPr>
            <p:ph type="sldNum" sz="quarter" idx="5"/>
          </p:nvPr>
        </p:nvSpPr>
        <p:spPr>
          <a:noFill/>
        </p:spPr>
        <p:txBody>
          <a:bodyPr/>
          <a:lstStyle/>
          <a:p>
            <a:fld id="{E4FCC1EF-B964-4C15-8E37-500AD2B3F608}" type="slidenum">
              <a:rPr lang="en-US" smtClean="0"/>
              <a:pPr/>
              <a:t>28</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dirty="0" smtClean="0"/>
            </a:lvl1pPr>
          </a:lstStyle>
          <a:p>
            <a:pPr>
              <a:defRPr/>
            </a:pPr>
            <a:r>
              <a:rPr lang="en-US"/>
              <a:t>© 3M 2011. 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19125"/>
            <a:ext cx="1981200" cy="5121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19125"/>
            <a:ext cx="5791200" cy="5121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pic>
        <p:nvPicPr>
          <p:cNvPr id="4" name="Picture 7" descr="63805 Powerpoint 10x7"/>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1218562" name="Rectangle 2"/>
          <p:cNvSpPr>
            <a:spLocks noGrp="1" noChangeArrowheads="1"/>
          </p:cNvSpPr>
          <p:nvPr>
            <p:ph type="ctrTitle"/>
          </p:nvPr>
        </p:nvSpPr>
        <p:spPr>
          <a:xfrm>
            <a:off x="685800" y="2286000"/>
            <a:ext cx="7772400" cy="1143000"/>
          </a:xfrm>
        </p:spPr>
        <p:txBody>
          <a:bodyPr anchor="ctr"/>
          <a:lstStyle>
            <a:lvl1pPr>
              <a:defRPr/>
            </a:lvl1pPr>
          </a:lstStyle>
          <a:p>
            <a:r>
              <a:rPr lang="en-US"/>
              <a:t>Click to edit Master title style</a:t>
            </a:r>
          </a:p>
        </p:txBody>
      </p:sp>
      <p:sp>
        <p:nvSpPr>
          <p:cNvPr id="12185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F3FE4DBE-579E-4E26-BEC9-E6A4EC04EB64}" type="datetimeFigureOut">
              <a:rPr lang="en-US"/>
              <a:pPr>
                <a:defRPr/>
              </a:pPr>
              <a:t>8/6/12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6027142-609D-4FF2-A77D-5B3822BBE4B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CBCC940-E490-4A1D-86D4-3B5F2AA5EC2B}" type="datetimeFigureOut">
              <a:rPr lang="en-US"/>
              <a:pPr>
                <a:defRPr/>
              </a:pPr>
              <a:t>8/6/12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A3A95-770A-4A3F-9770-A710BFC478B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3A1F533-028C-464C-8D36-73C65CE01F6F}" type="datetimeFigureOut">
              <a:rPr lang="en-US"/>
              <a:pPr>
                <a:defRPr/>
              </a:pPr>
              <a:t>8/6/12</a:t>
            </a:fld>
            <a:r>
              <a:rPr lang="en-US"/>
              <a:t>© 3M 2010. Version A. </a:t>
            </a:r>
          </a:p>
          <a:p>
            <a:pPr>
              <a:defRPr/>
            </a:pPr>
            <a:r>
              <a:rPr lang="en-US"/>
              <a:t> All Rights Reserved.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DF89916-3CAD-4CF2-82D5-75FE08F1BD80}" type="datetimeFigureOut">
              <a:rPr lang="en-US"/>
              <a:pPr>
                <a:defRPr/>
              </a:pPr>
              <a:t>8/6/12</a:t>
            </a:fld>
            <a:r>
              <a:rPr lang="en-US"/>
              <a:t>© 3M 2010. Version A. </a:t>
            </a:r>
          </a:p>
          <a:p>
            <a:pPr>
              <a:defRPr/>
            </a:pPr>
            <a:r>
              <a:rPr lang="en-US"/>
              <a:t> All Rights Reserved.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AD5501-8B65-4139-A608-4189C3291142}" type="datetimeFigureOut">
              <a:rPr lang="en-US"/>
              <a:pPr>
                <a:defRPr/>
              </a:pPr>
              <a:t>8/6/12</a:t>
            </a:fld>
            <a:r>
              <a:rPr lang="en-US"/>
              <a:t>© 3M 2010. Version A. </a:t>
            </a:r>
          </a:p>
          <a:p>
            <a:pPr>
              <a:defRPr/>
            </a:pPr>
            <a:r>
              <a:rPr lang="en-US"/>
              <a:t> All Rights Reserved.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F6292AD-8738-43EC-B82E-00CC1659AB05}" type="datetimeFigureOut">
              <a:rPr lang="en-US"/>
              <a:pPr>
                <a:defRPr/>
              </a:pPr>
              <a:t>8/6/12</a:t>
            </a:fld>
            <a:r>
              <a:rPr lang="en-US"/>
              <a:t>© 3M 2010. Version A. </a:t>
            </a:r>
          </a:p>
          <a:p>
            <a:pPr>
              <a:defRPr/>
            </a:pPr>
            <a:r>
              <a:rPr lang="en-US"/>
              <a:t> All Rights Reserved.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529013" cy="421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67213" y="1524000"/>
            <a:ext cx="3529012" cy="421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04C77D8-5D5C-4DBF-B97A-2B1AD0A342D8}" type="datetimeFigureOut">
              <a:rPr lang="en-US"/>
              <a:pPr>
                <a:defRPr/>
              </a:pPr>
              <a:t>8/6/12</a:t>
            </a:fld>
            <a:r>
              <a:rPr lang="en-US"/>
              <a:t>© 3M 2010. Version A. </a:t>
            </a:r>
          </a:p>
          <a:p>
            <a:pPr>
              <a:defRPr/>
            </a:pPr>
            <a:r>
              <a:rPr lang="en-US"/>
              <a:t> All Rights Reserved.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8BF9822A-D37D-4A74-9CC9-7DD0C013DC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826A1FA9-EABA-4EEC-B72D-76032AC7113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DECC7C91-B805-41B6-8E6A-DB543A5EF19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828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600200" y="3124200"/>
            <a:ext cx="3352800" cy="114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3124200"/>
            <a:ext cx="3352800" cy="114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600200" y="4419600"/>
            <a:ext cx="3352800" cy="114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4419600"/>
            <a:ext cx="3352800" cy="114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cs typeface="Arial" charset="0"/>
              </a:defRPr>
            </a:lvl1pPr>
          </a:lstStyle>
          <a:p>
            <a:pPr>
              <a:defRPr/>
            </a:pPr>
            <a:fld id="{D374AB8B-843F-4842-A55C-7176DB1AB15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E2BFC997-955B-4301-B3A8-A9D35CA9A2D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2A09612F-9AFD-4CF9-84B9-039CF274F6B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39EA8C77-BDCC-4928-99FB-536D68E7708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3124200"/>
            <a:ext cx="6858000" cy="24384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11943763-093E-42F6-A0DC-82A575ABCEA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7E1EEED4-5B06-4216-9F5C-CFCA1896373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C7E67B19-B43C-441B-B533-650CD508B5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529013" cy="421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67213" y="1524000"/>
            <a:ext cx="3529012" cy="421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3M </a:t>
            </a:r>
            <a:r>
              <a:rPr lang="en-US" smtClean="0"/>
              <a:t>2011. </a:t>
            </a:r>
            <a:r>
              <a:rPr lang="en-US"/>
              <a:t>Version A. </a:t>
            </a:r>
          </a:p>
          <a:p>
            <a:pPr>
              <a:defRPr/>
            </a:pPr>
            <a:r>
              <a:rPr lang="en-US"/>
              <a:t> All Rights Reserved.</a:t>
            </a:r>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10.xml"/><Relationship Id="rId3"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11.xml"/><Relationship Id="rId3"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12.xml"/><Relationship Id="rId3"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3.xml"/><Relationship Id="rId3"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4.xml"/><Relationship Id="rId3"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15.xml"/><Relationship Id="rId3"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16.xml"/><Relationship Id="rId3"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17.xml"/><Relationship Id="rId3"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19.xml"/><Relationship Id="rId3"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 Id="rId3"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jpeg"/><Relationship Id="rId3"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19125"/>
            <a:ext cx="7924800" cy="493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210425" cy="421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57225" y="6572250"/>
            <a:ext cx="2133600"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dirty="0">
                <a:solidFill>
                  <a:srgbClr val="808080"/>
                </a:solidFill>
                <a:latin typeface="+mn-lt"/>
                <a:ea typeface="ヒラギノ角ゴ Pro W3" pitchFamily="1" charset="-128"/>
              </a:defRPr>
            </a:lvl1pPr>
          </a:lstStyle>
          <a:p>
            <a:pPr>
              <a:defRPr/>
            </a:pPr>
            <a:r>
              <a:rPr lang="en-US"/>
              <a:t>© 3M </a:t>
            </a:r>
            <a:r>
              <a:rPr lang="en-US" smtClean="0"/>
              <a:t>2011. </a:t>
            </a:r>
            <a:r>
              <a:rPr lang="en-US"/>
              <a:t>Version A. </a:t>
            </a:r>
          </a:p>
          <a:p>
            <a:pPr>
              <a:defRPr/>
            </a:pPr>
            <a:r>
              <a:rPr lang="en-US"/>
              <a:t> All Rights Reserved.</a:t>
            </a:r>
          </a:p>
        </p:txBody>
      </p:sp>
      <p:pic>
        <p:nvPicPr>
          <p:cNvPr id="1029" name="Picture 5" descr="48 pt logo"/>
          <p:cNvPicPr>
            <a:picLocks noChangeAspect="1" noChangeArrowheads="1"/>
          </p:cNvPicPr>
          <p:nvPr/>
        </p:nvPicPr>
        <p:blipFill>
          <a:blip r:embed="rId13" cstate="print"/>
          <a:srcRect/>
          <a:stretch>
            <a:fillRect/>
          </a:stretch>
        </p:blipFill>
        <p:spPr bwMode="auto">
          <a:xfrm>
            <a:off x="8150225" y="6172200"/>
            <a:ext cx="685800" cy="382588"/>
          </a:xfrm>
          <a:prstGeom prst="rect">
            <a:avLst/>
          </a:prstGeom>
          <a:noFill/>
          <a:ln w="9525">
            <a:noFill/>
            <a:miter lim="800000"/>
            <a:headEnd/>
            <a:tailEnd/>
          </a:ln>
        </p:spPr>
      </p:pic>
      <p:sp>
        <p:nvSpPr>
          <p:cNvPr id="6150" name="Rectangle 6"/>
          <p:cNvSpPr>
            <a:spLocks noChangeArrowheads="1"/>
          </p:cNvSpPr>
          <p:nvPr/>
        </p:nvSpPr>
        <p:spPr bwMode="auto">
          <a:xfrm>
            <a:off x="166688" y="6388100"/>
            <a:ext cx="484187" cy="231775"/>
          </a:xfrm>
          <a:prstGeom prst="rect">
            <a:avLst/>
          </a:prstGeom>
          <a:noFill/>
          <a:ln w="9525">
            <a:noFill/>
            <a:miter lim="800000"/>
            <a:headEnd/>
            <a:tailEnd/>
          </a:ln>
          <a:effectLst/>
        </p:spPr>
        <p:txBody>
          <a:bodyPr lIns="0" tIns="0" rIns="0" bIns="0"/>
          <a:lstStyle/>
          <a:p>
            <a:pPr>
              <a:defRPr/>
            </a:pPr>
            <a:fld id="{7ADEF307-4D24-44D0-9C96-EC8D7907769C}" type="slidenum">
              <a:rPr lang="en-US" sz="1000" b="1">
                <a:solidFill>
                  <a:srgbClr val="808080"/>
                </a:solidFill>
                <a:ea typeface="ヒラギノ角ゴ Pro W3" pitchFamily="1" charset="-128"/>
              </a:rPr>
              <a:pPr>
                <a:defRPr/>
              </a:pPr>
              <a:t>‹#›</a:t>
            </a:fld>
            <a:endParaRPr lang="en-US" sz="900" b="1">
              <a:solidFill>
                <a:srgbClr val="808080"/>
              </a:solidFill>
              <a:ea typeface="ヒラギノ角ゴ Pro W3" pitchFamily="1" charset="-128"/>
            </a:endParaRPr>
          </a:p>
        </p:txBody>
      </p:sp>
      <p:sp>
        <p:nvSpPr>
          <p:cNvPr id="6151" name="Text Box 7"/>
          <p:cNvSpPr txBox="1">
            <a:spLocks noChangeArrowheads="1"/>
          </p:cNvSpPr>
          <p:nvPr/>
        </p:nvSpPr>
        <p:spPr bwMode="auto">
          <a:xfrm>
            <a:off x="685800" y="195263"/>
            <a:ext cx="3176588" cy="244475"/>
          </a:xfrm>
          <a:prstGeom prst="rect">
            <a:avLst/>
          </a:prstGeom>
          <a:noFill/>
          <a:ln w="9525">
            <a:noFill/>
            <a:miter lim="800000"/>
            <a:headEnd/>
            <a:tailEnd/>
          </a:ln>
          <a:effectLst/>
        </p:spPr>
        <p:txBody>
          <a:bodyPr wrap="none" lIns="0" tIns="0" rIns="0" bIns="0">
            <a:spAutoFit/>
          </a:bodyPr>
          <a:lstStyle/>
          <a:p>
            <a:pPr eaLnBrk="0" hangingPunct="0">
              <a:defRPr/>
            </a:pPr>
            <a:r>
              <a:rPr lang="en-US" sz="1600">
                <a:solidFill>
                  <a:srgbClr val="B2B2B2"/>
                </a:solidFill>
                <a:latin typeface="Arial Narrow" pitchFamily="34" charset="0"/>
                <a:ea typeface="ヒラギノ角ゴ Pro W3" pitchFamily="1" charset="-128"/>
              </a:rPr>
              <a:t>Building And Commercial Services Division</a:t>
            </a:r>
          </a:p>
        </p:txBody>
      </p:sp>
      <p:pic>
        <p:nvPicPr>
          <p:cNvPr id="1032" name="Picture 8" descr="comm_2a-reg"/>
          <p:cNvPicPr>
            <a:picLocks noChangeAspect="1" noChangeArrowheads="1"/>
          </p:cNvPicPr>
          <p:nvPr/>
        </p:nvPicPr>
        <p:blipFill>
          <a:blip r:embed="rId14" cstate="print"/>
          <a:srcRect l="64520" r="30827" b="2733"/>
          <a:stretch>
            <a:fillRect/>
          </a:stretch>
        </p:blipFill>
        <p:spPr bwMode="auto">
          <a:xfrm>
            <a:off x="0" y="1555750"/>
            <a:ext cx="476250" cy="3503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xmlns:p14="http://schemas.microsoft.com/office/powerpoint/2010/main">
    <p:wipe dir="r"/>
  </p:transition>
  <p:timing>
    <p:tnLst>
      <p:par>
        <p:cTn xmlns:p14="http://schemas.microsoft.com/office/powerpoint/2010/main" id="1" dur="indefinite" restart="never" nodeType="tmRoot"/>
      </p:par>
    </p:tnLst>
  </p:timing>
  <p:hf sldNum="0" hdr="0" ftr="0"/>
  <p:txStyles>
    <p:titleStyle>
      <a:lvl1pPr algn="l" rtl="0" eaLnBrk="0" fontAlgn="base" hangingPunct="0">
        <a:lnSpc>
          <a:spcPct val="75000"/>
        </a:lnSpc>
        <a:spcBef>
          <a:spcPct val="0"/>
        </a:spcBef>
        <a:spcAft>
          <a:spcPct val="0"/>
        </a:spcAft>
        <a:defRPr sz="3200">
          <a:solidFill>
            <a:schemeClr val="tx1"/>
          </a:solidFill>
          <a:latin typeface="+mj-lt"/>
          <a:ea typeface="+mj-ea"/>
          <a:cs typeface="+mj-cs"/>
        </a:defRPr>
      </a:lvl1pPr>
      <a:lvl2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2pPr>
      <a:lvl3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3pPr>
      <a:lvl4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4pPr>
      <a:lvl5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5pPr>
      <a:lvl6pPr marL="457200" algn="l" rtl="0" fontAlgn="base">
        <a:lnSpc>
          <a:spcPct val="75000"/>
        </a:lnSpc>
        <a:spcBef>
          <a:spcPct val="0"/>
        </a:spcBef>
        <a:spcAft>
          <a:spcPct val="0"/>
        </a:spcAft>
        <a:defRPr sz="3200">
          <a:solidFill>
            <a:schemeClr val="tx1"/>
          </a:solidFill>
          <a:latin typeface="Arial Narrow" pitchFamily="34" charset="0"/>
          <a:cs typeface="Arial"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eaLnBrk="0" fontAlgn="base" hangingPunct="0">
        <a:spcBef>
          <a:spcPct val="20000"/>
        </a:spcBef>
        <a:spcAft>
          <a:spcPct val="1500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10000"/>
        </a:spcBef>
        <a:spcAft>
          <a:spcPct val="20000"/>
        </a:spcAft>
        <a:buClr>
          <a:srgbClr val="808080"/>
        </a:buClr>
        <a:buSzPct val="60000"/>
        <a:buFont typeface="Wingdings" pitchFamily="2" charset="2"/>
        <a:buChar char="§"/>
        <a:defRPr sz="2400" i="1">
          <a:solidFill>
            <a:srgbClr val="4D4D4D"/>
          </a:solidFill>
          <a:latin typeface="+mn-lt"/>
          <a:cs typeface="+mn-cs"/>
        </a:defRPr>
      </a:lvl2pPr>
      <a:lvl3pPr marL="1143000" indent="-228600" algn="l" rtl="0" eaLnBrk="0" fontAlgn="base" hangingPunct="0">
        <a:spcBef>
          <a:spcPct val="0"/>
        </a:spcBef>
        <a:spcAft>
          <a:spcPct val="20000"/>
        </a:spcAft>
        <a:buClr>
          <a:schemeClr val="bg2"/>
        </a:buClr>
        <a:buSzPct val="75000"/>
        <a:buChar char="•"/>
        <a:defRPr sz="2400" i="1">
          <a:solidFill>
            <a:srgbClr val="4D4D4D"/>
          </a:solidFill>
          <a:latin typeface="+mn-lt"/>
          <a:cs typeface="+mn-cs"/>
        </a:defRPr>
      </a:lvl3pPr>
      <a:lvl4pPr marL="1600200" indent="-228600" algn="l" rtl="0" eaLnBrk="0" fontAlgn="base" hangingPunct="0">
        <a:spcBef>
          <a:spcPct val="20000"/>
        </a:spcBef>
        <a:spcAft>
          <a:spcPct val="0"/>
        </a:spcAft>
        <a:defRPr>
          <a:solidFill>
            <a:srgbClr val="4D4D4D"/>
          </a:solidFill>
          <a:latin typeface="+mn-lt"/>
          <a:cs typeface="+mn-cs"/>
        </a:defRPr>
      </a:lvl4pPr>
      <a:lvl5pPr marL="2057400" indent="-228600" algn="l" rtl="0" eaLnBrk="0" fontAlgn="base" hangingPunct="0">
        <a:spcBef>
          <a:spcPct val="20000"/>
        </a:spcBef>
        <a:spcAft>
          <a:spcPct val="0"/>
        </a:spcAft>
        <a:buChar char="»"/>
        <a:defRPr sz="1600">
          <a:solidFill>
            <a:srgbClr val="4D4D4D"/>
          </a:solidFill>
          <a:latin typeface="+mn-lt"/>
          <a:cs typeface="+mn-cs"/>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9AE572D1-B8BD-42BA-920D-CC1BE04E79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spcBef>
          <a:spcPct val="0"/>
        </a:spcBef>
        <a:spcAft>
          <a:spcPct val="0"/>
        </a:spcAft>
        <a:defRPr sz="2800">
          <a:solidFill>
            <a:srgbClr val="CC0000"/>
          </a:solidFill>
          <a:latin typeface="+mj-lt"/>
          <a:ea typeface="+mj-ea"/>
          <a:cs typeface="ヒラギノ角ゴ Pro W3"/>
        </a:defRPr>
      </a:lvl1pPr>
      <a:lvl2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pitchFamily="1" charset="-128"/>
        </a:defRPr>
      </a:lvl6pPr>
      <a:lvl7pPr marL="914400" algn="l" rtl="0" fontAlgn="base">
        <a:spcBef>
          <a:spcPct val="0"/>
        </a:spcBef>
        <a:spcAft>
          <a:spcPct val="0"/>
        </a:spcAft>
        <a:defRPr sz="2800">
          <a:solidFill>
            <a:srgbClr val="CC0000"/>
          </a:solidFill>
          <a:latin typeface="Arial" charset="0"/>
          <a:ea typeface="ヒラギノ角ゴ Pro W3" pitchFamily="1" charset="-128"/>
        </a:defRPr>
      </a:lvl7pPr>
      <a:lvl8pPr marL="1371600" algn="l" rtl="0" fontAlgn="base">
        <a:spcBef>
          <a:spcPct val="0"/>
        </a:spcBef>
        <a:spcAft>
          <a:spcPct val="0"/>
        </a:spcAft>
        <a:defRPr sz="2800">
          <a:solidFill>
            <a:srgbClr val="CC0000"/>
          </a:solidFill>
          <a:latin typeface="Arial" charset="0"/>
          <a:ea typeface="ヒラギノ角ゴ Pro W3" pitchFamily="1" charset="-128"/>
        </a:defRPr>
      </a:lvl8pPr>
      <a:lvl9pPr marL="1828800" algn="l" rtl="0" fontAlgn="base">
        <a:spcBef>
          <a:spcPct val="0"/>
        </a:spcBef>
        <a:spcAft>
          <a:spcPct val="0"/>
        </a:spcAft>
        <a:defRPr sz="2800">
          <a:solidFill>
            <a:srgbClr val="CC0000"/>
          </a:solidFill>
          <a:latin typeface="Arial" charset="0"/>
          <a:ea typeface="ヒラギノ角ゴ Pro W3" pitchFamily="1" charset="-128"/>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ヒラギノ角ゴ Pro W3"/>
        </a:defRPr>
      </a:lvl1pPr>
      <a:lvl2pPr marL="742950" indent="-285750" algn="l" rtl="0" eaLnBrk="0" fontAlgn="base" hangingPunct="0">
        <a:spcBef>
          <a:spcPct val="20000"/>
        </a:spcBef>
        <a:spcAft>
          <a:spcPct val="0"/>
        </a:spcAft>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D892EFB8-EF34-46CF-80F7-B8BC227914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l" rtl="0" eaLnBrk="0" fontAlgn="base" hangingPunct="0">
        <a:spcBef>
          <a:spcPct val="0"/>
        </a:spcBef>
        <a:spcAft>
          <a:spcPct val="0"/>
        </a:spcAft>
        <a:defRPr sz="2800">
          <a:solidFill>
            <a:srgbClr val="CC0000"/>
          </a:solidFill>
          <a:latin typeface="+mj-lt"/>
          <a:ea typeface="+mj-ea"/>
          <a:cs typeface="ヒラギノ角ゴ Pro W3"/>
        </a:defRPr>
      </a:lvl1pPr>
      <a:lvl2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pitchFamily="1" charset="-128"/>
        </a:defRPr>
      </a:lvl6pPr>
      <a:lvl7pPr marL="914400" algn="l" rtl="0" fontAlgn="base">
        <a:spcBef>
          <a:spcPct val="0"/>
        </a:spcBef>
        <a:spcAft>
          <a:spcPct val="0"/>
        </a:spcAft>
        <a:defRPr sz="2800">
          <a:solidFill>
            <a:srgbClr val="CC0000"/>
          </a:solidFill>
          <a:latin typeface="Arial" charset="0"/>
          <a:ea typeface="ヒラギノ角ゴ Pro W3" pitchFamily="1" charset="-128"/>
        </a:defRPr>
      </a:lvl7pPr>
      <a:lvl8pPr marL="1371600" algn="l" rtl="0" fontAlgn="base">
        <a:spcBef>
          <a:spcPct val="0"/>
        </a:spcBef>
        <a:spcAft>
          <a:spcPct val="0"/>
        </a:spcAft>
        <a:defRPr sz="2800">
          <a:solidFill>
            <a:srgbClr val="CC0000"/>
          </a:solidFill>
          <a:latin typeface="Arial" charset="0"/>
          <a:ea typeface="ヒラギノ角ゴ Pro W3" pitchFamily="1" charset="-128"/>
        </a:defRPr>
      </a:lvl8pPr>
      <a:lvl9pPr marL="1828800" algn="l" rtl="0" fontAlgn="base">
        <a:spcBef>
          <a:spcPct val="0"/>
        </a:spcBef>
        <a:spcAft>
          <a:spcPct val="0"/>
        </a:spcAft>
        <a:defRPr sz="2800">
          <a:solidFill>
            <a:srgbClr val="CC0000"/>
          </a:solidFill>
          <a:latin typeface="Arial" charset="0"/>
          <a:ea typeface="ヒラギノ角ゴ Pro W3" pitchFamily="1" charset="-128"/>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ヒラギノ角ゴ Pro W3"/>
        </a:defRPr>
      </a:lvl1pPr>
      <a:lvl2pPr marL="742950" indent="-285750" algn="l" rtl="0" eaLnBrk="0" fontAlgn="base" hangingPunct="0">
        <a:spcBef>
          <a:spcPct val="20000"/>
        </a:spcBef>
        <a:spcAft>
          <a:spcPct val="0"/>
        </a:spcAft>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B2B28A01-9A27-406C-B550-9C3C4EB693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Lst>
  <p:txStyles>
    <p:titleStyle>
      <a:lvl1pPr algn="l" rtl="0" eaLnBrk="0" fontAlgn="base" hangingPunct="0">
        <a:spcBef>
          <a:spcPct val="0"/>
        </a:spcBef>
        <a:spcAft>
          <a:spcPct val="0"/>
        </a:spcAft>
        <a:defRPr sz="2800">
          <a:solidFill>
            <a:srgbClr val="CC0000"/>
          </a:solidFill>
          <a:latin typeface="+mj-lt"/>
          <a:ea typeface="+mj-ea"/>
          <a:cs typeface="ヒラギノ角ゴ Pro W3"/>
        </a:defRPr>
      </a:lvl1pPr>
      <a:lvl2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pitchFamily="1" charset="-128"/>
        </a:defRPr>
      </a:lvl6pPr>
      <a:lvl7pPr marL="914400" algn="l" rtl="0" fontAlgn="base">
        <a:spcBef>
          <a:spcPct val="0"/>
        </a:spcBef>
        <a:spcAft>
          <a:spcPct val="0"/>
        </a:spcAft>
        <a:defRPr sz="2800">
          <a:solidFill>
            <a:srgbClr val="CC0000"/>
          </a:solidFill>
          <a:latin typeface="Arial" charset="0"/>
          <a:ea typeface="ヒラギノ角ゴ Pro W3" pitchFamily="1" charset="-128"/>
        </a:defRPr>
      </a:lvl7pPr>
      <a:lvl8pPr marL="1371600" algn="l" rtl="0" fontAlgn="base">
        <a:spcBef>
          <a:spcPct val="0"/>
        </a:spcBef>
        <a:spcAft>
          <a:spcPct val="0"/>
        </a:spcAft>
        <a:defRPr sz="2800">
          <a:solidFill>
            <a:srgbClr val="CC0000"/>
          </a:solidFill>
          <a:latin typeface="Arial" charset="0"/>
          <a:ea typeface="ヒラギノ角ゴ Pro W3" pitchFamily="1" charset="-128"/>
        </a:defRPr>
      </a:lvl8pPr>
      <a:lvl9pPr marL="1828800" algn="l" rtl="0" fontAlgn="base">
        <a:spcBef>
          <a:spcPct val="0"/>
        </a:spcBef>
        <a:spcAft>
          <a:spcPct val="0"/>
        </a:spcAft>
        <a:defRPr sz="2800">
          <a:solidFill>
            <a:srgbClr val="CC0000"/>
          </a:solidFill>
          <a:latin typeface="Arial" charset="0"/>
          <a:ea typeface="ヒラギノ角ゴ Pro W3" pitchFamily="1" charset="-128"/>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ヒラギノ角ゴ Pro W3"/>
        </a:defRPr>
      </a:lvl1pPr>
      <a:lvl2pPr marL="742950" indent="-285750" algn="l" rtl="0" eaLnBrk="0" fontAlgn="base" hangingPunct="0">
        <a:spcBef>
          <a:spcPct val="20000"/>
        </a:spcBef>
        <a:spcAft>
          <a:spcPct val="0"/>
        </a:spcAft>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4819"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CC5E121D-10EB-4B24-94D6-C4D1F1FFF9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l" rtl="0" eaLnBrk="0" fontAlgn="base" hangingPunct="0">
        <a:spcBef>
          <a:spcPct val="0"/>
        </a:spcBef>
        <a:spcAft>
          <a:spcPct val="0"/>
        </a:spcAft>
        <a:defRPr sz="2800">
          <a:solidFill>
            <a:srgbClr val="CC0000"/>
          </a:solidFill>
          <a:latin typeface="+mj-lt"/>
          <a:ea typeface="+mj-ea"/>
          <a:cs typeface="ヒラギノ角ゴ Pro W3"/>
        </a:defRPr>
      </a:lvl1pPr>
      <a:lvl2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pitchFamily="1" charset="-128"/>
        </a:defRPr>
      </a:lvl6pPr>
      <a:lvl7pPr marL="914400" algn="l" rtl="0" fontAlgn="base">
        <a:spcBef>
          <a:spcPct val="0"/>
        </a:spcBef>
        <a:spcAft>
          <a:spcPct val="0"/>
        </a:spcAft>
        <a:defRPr sz="2800">
          <a:solidFill>
            <a:srgbClr val="CC0000"/>
          </a:solidFill>
          <a:latin typeface="Arial" charset="0"/>
          <a:ea typeface="ヒラギノ角ゴ Pro W3" pitchFamily="1" charset="-128"/>
        </a:defRPr>
      </a:lvl7pPr>
      <a:lvl8pPr marL="1371600" algn="l" rtl="0" fontAlgn="base">
        <a:spcBef>
          <a:spcPct val="0"/>
        </a:spcBef>
        <a:spcAft>
          <a:spcPct val="0"/>
        </a:spcAft>
        <a:defRPr sz="2800">
          <a:solidFill>
            <a:srgbClr val="CC0000"/>
          </a:solidFill>
          <a:latin typeface="Arial" charset="0"/>
          <a:ea typeface="ヒラギノ角ゴ Pro W3" pitchFamily="1" charset="-128"/>
        </a:defRPr>
      </a:lvl8pPr>
      <a:lvl9pPr marL="1828800" algn="l" rtl="0" fontAlgn="base">
        <a:spcBef>
          <a:spcPct val="0"/>
        </a:spcBef>
        <a:spcAft>
          <a:spcPct val="0"/>
        </a:spcAft>
        <a:defRPr sz="2800">
          <a:solidFill>
            <a:srgbClr val="CC0000"/>
          </a:solidFill>
          <a:latin typeface="Arial" charset="0"/>
          <a:ea typeface="ヒラギノ角ゴ Pro W3" pitchFamily="1" charset="-128"/>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ヒラギノ角ゴ Pro W3"/>
        </a:defRPr>
      </a:lvl1pPr>
      <a:lvl2pPr marL="742950" indent="-285750" algn="l" rtl="0" eaLnBrk="0" fontAlgn="base" hangingPunct="0">
        <a:spcBef>
          <a:spcPct val="20000"/>
        </a:spcBef>
        <a:spcAft>
          <a:spcPct val="0"/>
        </a:spcAft>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1F7E58E1-CDC2-4BF0-808A-F01A9516B9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Lst>
  <p:txStyles>
    <p:titleStyle>
      <a:lvl1pPr algn="l" rtl="0" eaLnBrk="0" fontAlgn="base" hangingPunct="0">
        <a:spcBef>
          <a:spcPct val="0"/>
        </a:spcBef>
        <a:spcAft>
          <a:spcPct val="0"/>
        </a:spcAft>
        <a:defRPr sz="2800">
          <a:solidFill>
            <a:srgbClr val="CC0000"/>
          </a:solidFill>
          <a:latin typeface="+mj-lt"/>
          <a:ea typeface="+mj-ea"/>
          <a:cs typeface="ヒラギノ角ゴ Pro W3"/>
        </a:defRPr>
      </a:lvl1pPr>
      <a:lvl2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pitchFamily="1" charset="-128"/>
        </a:defRPr>
      </a:lvl6pPr>
      <a:lvl7pPr marL="914400" algn="l" rtl="0" fontAlgn="base">
        <a:spcBef>
          <a:spcPct val="0"/>
        </a:spcBef>
        <a:spcAft>
          <a:spcPct val="0"/>
        </a:spcAft>
        <a:defRPr sz="2800">
          <a:solidFill>
            <a:srgbClr val="CC0000"/>
          </a:solidFill>
          <a:latin typeface="Arial" charset="0"/>
          <a:ea typeface="ヒラギノ角ゴ Pro W3" pitchFamily="1" charset="-128"/>
        </a:defRPr>
      </a:lvl7pPr>
      <a:lvl8pPr marL="1371600" algn="l" rtl="0" fontAlgn="base">
        <a:spcBef>
          <a:spcPct val="0"/>
        </a:spcBef>
        <a:spcAft>
          <a:spcPct val="0"/>
        </a:spcAft>
        <a:defRPr sz="2800">
          <a:solidFill>
            <a:srgbClr val="CC0000"/>
          </a:solidFill>
          <a:latin typeface="Arial" charset="0"/>
          <a:ea typeface="ヒラギノ角ゴ Pro W3" pitchFamily="1" charset="-128"/>
        </a:defRPr>
      </a:lvl8pPr>
      <a:lvl9pPr marL="1828800" algn="l" rtl="0" fontAlgn="base">
        <a:spcBef>
          <a:spcPct val="0"/>
        </a:spcBef>
        <a:spcAft>
          <a:spcPct val="0"/>
        </a:spcAft>
        <a:defRPr sz="2800">
          <a:solidFill>
            <a:srgbClr val="CC0000"/>
          </a:solidFill>
          <a:latin typeface="Arial" charset="0"/>
          <a:ea typeface="ヒラギノ角ゴ Pro W3" pitchFamily="1" charset="-128"/>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ヒラギノ角ゴ Pro W3"/>
        </a:defRPr>
      </a:lvl1pPr>
      <a:lvl2pPr marL="742950" indent="-285750" algn="l" rtl="0" eaLnBrk="0" fontAlgn="base" hangingPunct="0">
        <a:spcBef>
          <a:spcPct val="20000"/>
        </a:spcBef>
        <a:spcAft>
          <a:spcPct val="0"/>
        </a:spcAft>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E71D6114-197C-48F7-9023-32A2EE3B14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l" rtl="0" eaLnBrk="0" fontAlgn="base" hangingPunct="0">
        <a:spcBef>
          <a:spcPct val="0"/>
        </a:spcBef>
        <a:spcAft>
          <a:spcPct val="0"/>
        </a:spcAft>
        <a:defRPr sz="2800">
          <a:solidFill>
            <a:srgbClr val="CC0000"/>
          </a:solidFill>
          <a:latin typeface="+mj-lt"/>
          <a:ea typeface="+mj-ea"/>
          <a:cs typeface="ヒラギノ角ゴ Pro W3"/>
        </a:defRPr>
      </a:lvl1pPr>
      <a:lvl2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pitchFamily="1" charset="-128"/>
        </a:defRPr>
      </a:lvl6pPr>
      <a:lvl7pPr marL="914400" algn="l" rtl="0" fontAlgn="base">
        <a:spcBef>
          <a:spcPct val="0"/>
        </a:spcBef>
        <a:spcAft>
          <a:spcPct val="0"/>
        </a:spcAft>
        <a:defRPr sz="2800">
          <a:solidFill>
            <a:srgbClr val="CC0000"/>
          </a:solidFill>
          <a:latin typeface="Arial" charset="0"/>
          <a:ea typeface="ヒラギノ角ゴ Pro W3" pitchFamily="1" charset="-128"/>
        </a:defRPr>
      </a:lvl7pPr>
      <a:lvl8pPr marL="1371600" algn="l" rtl="0" fontAlgn="base">
        <a:spcBef>
          <a:spcPct val="0"/>
        </a:spcBef>
        <a:spcAft>
          <a:spcPct val="0"/>
        </a:spcAft>
        <a:defRPr sz="2800">
          <a:solidFill>
            <a:srgbClr val="CC0000"/>
          </a:solidFill>
          <a:latin typeface="Arial" charset="0"/>
          <a:ea typeface="ヒラギノ角ゴ Pro W3" pitchFamily="1" charset="-128"/>
        </a:defRPr>
      </a:lvl8pPr>
      <a:lvl9pPr marL="1828800" algn="l" rtl="0" fontAlgn="base">
        <a:spcBef>
          <a:spcPct val="0"/>
        </a:spcBef>
        <a:spcAft>
          <a:spcPct val="0"/>
        </a:spcAft>
        <a:defRPr sz="2800">
          <a:solidFill>
            <a:srgbClr val="CC0000"/>
          </a:solidFill>
          <a:latin typeface="Arial" charset="0"/>
          <a:ea typeface="ヒラギノ角ゴ Pro W3" pitchFamily="1" charset="-128"/>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ヒラギノ角ゴ Pro W3"/>
        </a:defRPr>
      </a:lvl1pPr>
      <a:lvl2pPr marL="742950" indent="-285750" algn="l" rtl="0" eaLnBrk="0" fontAlgn="base" hangingPunct="0">
        <a:spcBef>
          <a:spcPct val="20000"/>
        </a:spcBef>
        <a:spcAft>
          <a:spcPct val="0"/>
        </a:spcAft>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C9ED244F-6BD9-4AFD-9EA4-0B291EBA0A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Lst>
  <p:txStyles>
    <p:titleStyle>
      <a:lvl1pPr algn="l" rtl="0" eaLnBrk="0" fontAlgn="base" hangingPunct="0">
        <a:spcBef>
          <a:spcPct val="0"/>
        </a:spcBef>
        <a:spcAft>
          <a:spcPct val="0"/>
        </a:spcAft>
        <a:defRPr sz="2800">
          <a:solidFill>
            <a:srgbClr val="CC0000"/>
          </a:solidFill>
          <a:latin typeface="+mj-lt"/>
          <a:ea typeface="+mj-ea"/>
          <a:cs typeface="ヒラギノ角ゴ Pro W3"/>
        </a:defRPr>
      </a:lvl1pPr>
      <a:lvl2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pitchFamily="1" charset="-128"/>
        </a:defRPr>
      </a:lvl6pPr>
      <a:lvl7pPr marL="914400" algn="l" rtl="0" fontAlgn="base">
        <a:spcBef>
          <a:spcPct val="0"/>
        </a:spcBef>
        <a:spcAft>
          <a:spcPct val="0"/>
        </a:spcAft>
        <a:defRPr sz="2800">
          <a:solidFill>
            <a:srgbClr val="CC0000"/>
          </a:solidFill>
          <a:latin typeface="Arial" charset="0"/>
          <a:ea typeface="ヒラギノ角ゴ Pro W3" pitchFamily="1" charset="-128"/>
        </a:defRPr>
      </a:lvl7pPr>
      <a:lvl8pPr marL="1371600" algn="l" rtl="0" fontAlgn="base">
        <a:spcBef>
          <a:spcPct val="0"/>
        </a:spcBef>
        <a:spcAft>
          <a:spcPct val="0"/>
        </a:spcAft>
        <a:defRPr sz="2800">
          <a:solidFill>
            <a:srgbClr val="CC0000"/>
          </a:solidFill>
          <a:latin typeface="Arial" charset="0"/>
          <a:ea typeface="ヒラギノ角ゴ Pro W3" pitchFamily="1" charset="-128"/>
        </a:defRPr>
      </a:lvl8pPr>
      <a:lvl9pPr marL="1828800" algn="l" rtl="0" fontAlgn="base">
        <a:spcBef>
          <a:spcPct val="0"/>
        </a:spcBef>
        <a:spcAft>
          <a:spcPct val="0"/>
        </a:spcAft>
        <a:defRPr sz="2800">
          <a:solidFill>
            <a:srgbClr val="CC0000"/>
          </a:solidFill>
          <a:latin typeface="Arial" charset="0"/>
          <a:ea typeface="ヒラギノ角ゴ Pro W3" pitchFamily="1" charset="-128"/>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ヒラギノ角ゴ Pro W3"/>
        </a:defRPr>
      </a:lvl1pPr>
      <a:lvl2pPr marL="742950" indent="-285750" algn="l" rtl="0" eaLnBrk="0" fontAlgn="base" hangingPunct="0">
        <a:spcBef>
          <a:spcPct val="20000"/>
        </a:spcBef>
        <a:spcAft>
          <a:spcPct val="0"/>
        </a:spcAft>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8E211176-CE87-4313-8409-D9D3087355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l" rtl="0" eaLnBrk="0" fontAlgn="base" hangingPunct="0">
        <a:spcBef>
          <a:spcPct val="0"/>
        </a:spcBef>
        <a:spcAft>
          <a:spcPct val="0"/>
        </a:spcAft>
        <a:defRPr sz="2800">
          <a:solidFill>
            <a:srgbClr val="CC0000"/>
          </a:solidFill>
          <a:latin typeface="+mj-lt"/>
          <a:ea typeface="+mj-ea"/>
          <a:cs typeface="ヒラギノ角ゴ Pro W3"/>
        </a:defRPr>
      </a:lvl1pPr>
      <a:lvl2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pitchFamily="1" charset="-128"/>
        </a:defRPr>
      </a:lvl6pPr>
      <a:lvl7pPr marL="914400" algn="l" rtl="0" fontAlgn="base">
        <a:spcBef>
          <a:spcPct val="0"/>
        </a:spcBef>
        <a:spcAft>
          <a:spcPct val="0"/>
        </a:spcAft>
        <a:defRPr sz="2800">
          <a:solidFill>
            <a:srgbClr val="CC0000"/>
          </a:solidFill>
          <a:latin typeface="Arial" charset="0"/>
          <a:ea typeface="ヒラギノ角ゴ Pro W3" pitchFamily="1" charset="-128"/>
        </a:defRPr>
      </a:lvl7pPr>
      <a:lvl8pPr marL="1371600" algn="l" rtl="0" fontAlgn="base">
        <a:spcBef>
          <a:spcPct val="0"/>
        </a:spcBef>
        <a:spcAft>
          <a:spcPct val="0"/>
        </a:spcAft>
        <a:defRPr sz="2800">
          <a:solidFill>
            <a:srgbClr val="CC0000"/>
          </a:solidFill>
          <a:latin typeface="Arial" charset="0"/>
          <a:ea typeface="ヒラギノ角ゴ Pro W3" pitchFamily="1" charset="-128"/>
        </a:defRPr>
      </a:lvl8pPr>
      <a:lvl9pPr marL="1828800" algn="l" rtl="0" fontAlgn="base">
        <a:spcBef>
          <a:spcPct val="0"/>
        </a:spcBef>
        <a:spcAft>
          <a:spcPct val="0"/>
        </a:spcAft>
        <a:defRPr sz="2800">
          <a:solidFill>
            <a:srgbClr val="CC0000"/>
          </a:solidFill>
          <a:latin typeface="Arial" charset="0"/>
          <a:ea typeface="ヒラギノ角ゴ Pro W3" pitchFamily="1" charset="-128"/>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ヒラギノ角ゴ Pro W3"/>
        </a:defRPr>
      </a:lvl1pPr>
      <a:lvl2pPr marL="742950" indent="-285750" algn="l" rtl="0" eaLnBrk="0" fontAlgn="base" hangingPunct="0">
        <a:spcBef>
          <a:spcPct val="20000"/>
        </a:spcBef>
        <a:spcAft>
          <a:spcPct val="0"/>
        </a:spcAft>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65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65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645A4BAA-DA9E-49D9-8EF0-BD57859E78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F88B68D0-B89C-4B9A-9633-6B9303234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l" rtl="0" eaLnBrk="0" fontAlgn="base" hangingPunct="0">
        <a:spcBef>
          <a:spcPct val="0"/>
        </a:spcBef>
        <a:spcAft>
          <a:spcPct val="0"/>
        </a:spcAft>
        <a:defRPr sz="2800">
          <a:solidFill>
            <a:srgbClr val="CC0000"/>
          </a:solidFill>
          <a:latin typeface="+mj-lt"/>
          <a:ea typeface="+mj-ea"/>
          <a:cs typeface="ヒラギノ角ゴ Pro W3"/>
        </a:defRPr>
      </a:lvl1pPr>
      <a:lvl2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pitchFamily="1" charset="-128"/>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pitchFamily="1" charset="-128"/>
        </a:defRPr>
      </a:lvl6pPr>
      <a:lvl7pPr marL="914400" algn="l" rtl="0" fontAlgn="base">
        <a:spcBef>
          <a:spcPct val="0"/>
        </a:spcBef>
        <a:spcAft>
          <a:spcPct val="0"/>
        </a:spcAft>
        <a:defRPr sz="2800">
          <a:solidFill>
            <a:srgbClr val="CC0000"/>
          </a:solidFill>
          <a:latin typeface="Arial" charset="0"/>
          <a:ea typeface="ヒラギノ角ゴ Pro W3" pitchFamily="1" charset="-128"/>
        </a:defRPr>
      </a:lvl7pPr>
      <a:lvl8pPr marL="1371600" algn="l" rtl="0" fontAlgn="base">
        <a:spcBef>
          <a:spcPct val="0"/>
        </a:spcBef>
        <a:spcAft>
          <a:spcPct val="0"/>
        </a:spcAft>
        <a:defRPr sz="2800">
          <a:solidFill>
            <a:srgbClr val="CC0000"/>
          </a:solidFill>
          <a:latin typeface="Arial" charset="0"/>
          <a:ea typeface="ヒラギノ角ゴ Pro W3" pitchFamily="1" charset="-128"/>
        </a:defRPr>
      </a:lvl8pPr>
      <a:lvl9pPr marL="1828800" algn="l" rtl="0" fontAlgn="base">
        <a:spcBef>
          <a:spcPct val="0"/>
        </a:spcBef>
        <a:spcAft>
          <a:spcPct val="0"/>
        </a:spcAft>
        <a:defRPr sz="2800">
          <a:solidFill>
            <a:srgbClr val="CC0000"/>
          </a:solidFill>
          <a:latin typeface="Arial" charset="0"/>
          <a:ea typeface="ヒラギノ角ゴ Pro W3" pitchFamily="1" charset="-128"/>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ヒラギノ角ゴ Pro W3"/>
        </a:defRPr>
      </a:lvl1pPr>
      <a:lvl2pPr marL="742950" indent="-285750" algn="l" rtl="0" eaLnBrk="0" fontAlgn="base" hangingPunct="0">
        <a:spcBef>
          <a:spcPct val="20000"/>
        </a:spcBef>
        <a:spcAft>
          <a:spcPct val="0"/>
        </a:spcAft>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75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fld id="{61D09A9A-760F-46DE-BB66-AF38135F0299}" type="datetimeFigureOut">
              <a:rPr lang="en-US"/>
              <a:pPr>
                <a:defRPr/>
              </a:pPr>
              <a:t>8/6/12</a:t>
            </a:fld>
            <a:endParaRPr lang="en-US"/>
          </a:p>
        </p:txBody>
      </p:sp>
      <p:sp>
        <p:nvSpPr>
          <p:cNvPr id="12175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12175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7B07F0F9-B682-4BDD-8C32-680E0728C0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0" fontAlgn="base" hangingPunct="0">
        <a:spcBef>
          <a:spcPct val="0"/>
        </a:spcBef>
        <a:spcAft>
          <a:spcPct val="0"/>
        </a:spcAft>
        <a:defRPr sz="2800">
          <a:solidFill>
            <a:srgbClr val="CC0000"/>
          </a:solidFill>
          <a:latin typeface="+mj-lt"/>
          <a:ea typeface="+mj-ea"/>
          <a:cs typeface="+mj-cs"/>
        </a:defRPr>
      </a:lvl1pPr>
      <a:lvl2pPr algn="l" rtl="0" eaLnBrk="0" fontAlgn="base" hangingPunct="0">
        <a:spcBef>
          <a:spcPct val="0"/>
        </a:spcBef>
        <a:spcAft>
          <a:spcPct val="0"/>
        </a:spcAft>
        <a:defRPr sz="2800">
          <a:solidFill>
            <a:srgbClr val="CC0000"/>
          </a:solidFill>
          <a:latin typeface="Arial" charset="0"/>
          <a:ea typeface="ヒラギノ角ゴ Pro W3"/>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a:cs typeface="ヒラギノ角ゴ Pro W3"/>
        </a:defRPr>
      </a:lvl6pPr>
      <a:lvl7pPr marL="914400" algn="l" rtl="0" fontAlgn="base">
        <a:spcBef>
          <a:spcPct val="0"/>
        </a:spcBef>
        <a:spcAft>
          <a:spcPct val="0"/>
        </a:spcAft>
        <a:defRPr sz="2800">
          <a:solidFill>
            <a:srgbClr val="CC0000"/>
          </a:solidFill>
          <a:latin typeface="Arial" charset="0"/>
          <a:ea typeface="ヒラギノ角ゴ Pro W3"/>
          <a:cs typeface="ヒラギノ角ゴ Pro W3"/>
        </a:defRPr>
      </a:lvl7pPr>
      <a:lvl8pPr marL="1371600" algn="l" rtl="0" fontAlgn="base">
        <a:spcBef>
          <a:spcPct val="0"/>
        </a:spcBef>
        <a:spcAft>
          <a:spcPct val="0"/>
        </a:spcAft>
        <a:defRPr sz="2800">
          <a:solidFill>
            <a:srgbClr val="CC0000"/>
          </a:solidFill>
          <a:latin typeface="Arial" charset="0"/>
          <a:ea typeface="ヒラギノ角ゴ Pro W3"/>
          <a:cs typeface="ヒラギノ角ゴ Pro W3"/>
        </a:defRPr>
      </a:lvl8pPr>
      <a:lvl9pPr marL="1828800" algn="l" rtl="0" fontAlgn="base">
        <a:spcBef>
          <a:spcPct val="0"/>
        </a:spcBef>
        <a:spcAft>
          <a:spcPct val="0"/>
        </a:spcAft>
        <a:defRPr sz="2800">
          <a:solidFill>
            <a:srgbClr val="CC0000"/>
          </a:solidFill>
          <a:latin typeface="Arial" charset="0"/>
          <a:ea typeface="ヒラギノ角ゴ Pro W3"/>
          <a:cs typeface="ヒラギノ角ゴ Pro W3"/>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33400" y="182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1600200" y="3124200"/>
            <a:ext cx="6858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75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fld id="{B507399D-F8DD-43FA-822E-2CD71F33DB78}" type="datetimeFigureOut">
              <a:rPr lang="en-US"/>
              <a:pPr>
                <a:defRPr/>
              </a:pPr>
              <a:t>8/6/12</a:t>
            </a:fld>
            <a:endParaRPr lang="en-US"/>
          </a:p>
        </p:txBody>
      </p:sp>
      <p:sp>
        <p:nvSpPr>
          <p:cNvPr id="12175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12175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C29297D9-11C7-4918-907D-1D2BF16646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l" rtl="0" eaLnBrk="0" fontAlgn="base" hangingPunct="0">
        <a:spcBef>
          <a:spcPct val="0"/>
        </a:spcBef>
        <a:spcAft>
          <a:spcPct val="0"/>
        </a:spcAft>
        <a:defRPr sz="2800">
          <a:solidFill>
            <a:srgbClr val="CC0000"/>
          </a:solidFill>
          <a:latin typeface="+mj-lt"/>
          <a:ea typeface="+mj-ea"/>
          <a:cs typeface="+mj-cs"/>
        </a:defRPr>
      </a:lvl1pPr>
      <a:lvl2pPr algn="l" rtl="0" eaLnBrk="0" fontAlgn="base" hangingPunct="0">
        <a:spcBef>
          <a:spcPct val="0"/>
        </a:spcBef>
        <a:spcAft>
          <a:spcPct val="0"/>
        </a:spcAft>
        <a:defRPr sz="2800">
          <a:solidFill>
            <a:srgbClr val="CC0000"/>
          </a:solidFill>
          <a:latin typeface="Arial" charset="0"/>
          <a:ea typeface="ヒラギノ角ゴ Pro W3"/>
          <a:cs typeface="ヒラギノ角ゴ Pro W3"/>
        </a:defRPr>
      </a:lvl2pPr>
      <a:lvl3pPr algn="l" rtl="0" eaLnBrk="0" fontAlgn="base" hangingPunct="0">
        <a:spcBef>
          <a:spcPct val="0"/>
        </a:spcBef>
        <a:spcAft>
          <a:spcPct val="0"/>
        </a:spcAft>
        <a:defRPr sz="2800">
          <a:solidFill>
            <a:srgbClr val="CC0000"/>
          </a:solidFill>
          <a:latin typeface="Arial" charset="0"/>
          <a:ea typeface="ヒラギノ角ゴ Pro W3"/>
          <a:cs typeface="ヒラギノ角ゴ Pro W3"/>
        </a:defRPr>
      </a:lvl3pPr>
      <a:lvl4pPr algn="l" rtl="0" eaLnBrk="0" fontAlgn="base" hangingPunct="0">
        <a:spcBef>
          <a:spcPct val="0"/>
        </a:spcBef>
        <a:spcAft>
          <a:spcPct val="0"/>
        </a:spcAft>
        <a:defRPr sz="2800">
          <a:solidFill>
            <a:srgbClr val="CC0000"/>
          </a:solidFill>
          <a:latin typeface="Arial" charset="0"/>
          <a:ea typeface="ヒラギノ角ゴ Pro W3"/>
          <a:cs typeface="ヒラギノ角ゴ Pro W3"/>
        </a:defRPr>
      </a:lvl4pPr>
      <a:lvl5pPr algn="l" rtl="0" eaLnBrk="0" fontAlgn="base" hangingPunct="0">
        <a:spcBef>
          <a:spcPct val="0"/>
        </a:spcBef>
        <a:spcAft>
          <a:spcPct val="0"/>
        </a:spcAft>
        <a:defRPr sz="2800">
          <a:solidFill>
            <a:srgbClr val="CC0000"/>
          </a:solidFill>
          <a:latin typeface="Arial" charset="0"/>
          <a:ea typeface="ヒラギノ角ゴ Pro W3"/>
          <a:cs typeface="ヒラギノ角ゴ Pro W3"/>
        </a:defRPr>
      </a:lvl5pPr>
      <a:lvl6pPr marL="457200" algn="l" rtl="0" fontAlgn="base">
        <a:spcBef>
          <a:spcPct val="0"/>
        </a:spcBef>
        <a:spcAft>
          <a:spcPct val="0"/>
        </a:spcAft>
        <a:defRPr sz="2800">
          <a:solidFill>
            <a:srgbClr val="CC0000"/>
          </a:solidFill>
          <a:latin typeface="Arial" charset="0"/>
          <a:ea typeface="ヒラギノ角ゴ Pro W3"/>
          <a:cs typeface="ヒラギノ角ゴ Pro W3"/>
        </a:defRPr>
      </a:lvl6pPr>
      <a:lvl7pPr marL="914400" algn="l" rtl="0" fontAlgn="base">
        <a:spcBef>
          <a:spcPct val="0"/>
        </a:spcBef>
        <a:spcAft>
          <a:spcPct val="0"/>
        </a:spcAft>
        <a:defRPr sz="2800">
          <a:solidFill>
            <a:srgbClr val="CC0000"/>
          </a:solidFill>
          <a:latin typeface="Arial" charset="0"/>
          <a:ea typeface="ヒラギノ角ゴ Pro W3"/>
          <a:cs typeface="ヒラギノ角ゴ Pro W3"/>
        </a:defRPr>
      </a:lvl7pPr>
      <a:lvl8pPr marL="1371600" algn="l" rtl="0" fontAlgn="base">
        <a:spcBef>
          <a:spcPct val="0"/>
        </a:spcBef>
        <a:spcAft>
          <a:spcPct val="0"/>
        </a:spcAft>
        <a:defRPr sz="2800">
          <a:solidFill>
            <a:srgbClr val="CC0000"/>
          </a:solidFill>
          <a:latin typeface="Arial" charset="0"/>
          <a:ea typeface="ヒラギノ角ゴ Pro W3"/>
          <a:cs typeface="ヒラギノ角ゴ Pro W3"/>
        </a:defRPr>
      </a:lvl8pPr>
      <a:lvl9pPr marL="1828800" algn="l" rtl="0" fontAlgn="base">
        <a:spcBef>
          <a:spcPct val="0"/>
        </a:spcBef>
        <a:spcAft>
          <a:spcPct val="0"/>
        </a:spcAft>
        <a:defRPr sz="2800">
          <a:solidFill>
            <a:srgbClr val="CC0000"/>
          </a:solidFill>
          <a:latin typeface="Arial" charset="0"/>
          <a:ea typeface="ヒラギノ角ゴ Pro W3"/>
          <a:cs typeface="ヒラギノ角ゴ Pro W3"/>
        </a:defRPr>
      </a:lvl9pPr>
    </p:titleStyle>
    <p:bodyStyle>
      <a:lvl1pPr marL="177800" indent="-1778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19125"/>
            <a:ext cx="7924800" cy="493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524000"/>
            <a:ext cx="7210425" cy="421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876" name="Rectangle 4"/>
          <p:cNvSpPr>
            <a:spLocks noGrp="1" noChangeArrowheads="1"/>
          </p:cNvSpPr>
          <p:nvPr>
            <p:ph type="dt" sz="half" idx="2"/>
          </p:nvPr>
        </p:nvSpPr>
        <p:spPr bwMode="auto">
          <a:xfrm>
            <a:off x="657225" y="6572250"/>
            <a:ext cx="2133600"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808080"/>
                </a:solidFill>
                <a:latin typeface="+mn-lt"/>
              </a:defRPr>
            </a:lvl1pPr>
          </a:lstStyle>
          <a:p>
            <a:pPr>
              <a:defRPr/>
            </a:pPr>
            <a:fld id="{0F0C3666-0342-4DBF-A4CC-1F228E6ED8E0}" type="datetimeFigureOut">
              <a:rPr lang="en-US"/>
              <a:pPr>
                <a:defRPr/>
              </a:pPr>
              <a:t>8/6/12</a:t>
            </a:fld>
            <a:r>
              <a:rPr lang="en-US"/>
              <a:t>© 3M 2010. Version A. </a:t>
            </a:r>
          </a:p>
          <a:p>
            <a:pPr>
              <a:defRPr/>
            </a:pPr>
            <a:r>
              <a:rPr lang="en-US"/>
              <a:t> All Rights Reserved.</a:t>
            </a:r>
          </a:p>
        </p:txBody>
      </p:sp>
      <p:pic>
        <p:nvPicPr>
          <p:cNvPr id="17413" name="Picture 5" descr="48 pt logo"/>
          <p:cNvPicPr>
            <a:picLocks noChangeAspect="1" noChangeArrowheads="1"/>
          </p:cNvPicPr>
          <p:nvPr/>
        </p:nvPicPr>
        <p:blipFill>
          <a:blip r:embed="rId3" cstate="print"/>
          <a:srcRect/>
          <a:stretch>
            <a:fillRect/>
          </a:stretch>
        </p:blipFill>
        <p:spPr bwMode="auto">
          <a:xfrm>
            <a:off x="8150225" y="6172200"/>
            <a:ext cx="685800" cy="382588"/>
          </a:xfrm>
          <a:prstGeom prst="rect">
            <a:avLst/>
          </a:prstGeom>
          <a:noFill/>
          <a:ln w="9525">
            <a:noFill/>
            <a:miter lim="800000"/>
            <a:headEnd/>
            <a:tailEnd/>
          </a:ln>
        </p:spPr>
      </p:pic>
      <p:sp>
        <p:nvSpPr>
          <p:cNvPr id="1231878" name="Rectangle 6"/>
          <p:cNvSpPr>
            <a:spLocks noChangeArrowheads="1"/>
          </p:cNvSpPr>
          <p:nvPr/>
        </p:nvSpPr>
        <p:spPr bwMode="auto">
          <a:xfrm>
            <a:off x="166688" y="6388100"/>
            <a:ext cx="484187" cy="231775"/>
          </a:xfrm>
          <a:prstGeom prst="rect">
            <a:avLst/>
          </a:prstGeom>
          <a:noFill/>
          <a:ln w="9525">
            <a:noFill/>
            <a:miter lim="800000"/>
            <a:headEnd/>
            <a:tailEnd/>
          </a:ln>
          <a:effectLst/>
        </p:spPr>
        <p:txBody>
          <a:bodyPr lIns="0" tIns="0" rIns="0" bIns="0"/>
          <a:lstStyle/>
          <a:p>
            <a:pPr>
              <a:defRPr/>
            </a:pPr>
            <a:fld id="{6BD5FD30-A02F-47D9-A024-F5DA59DBAF17}" type="slidenum">
              <a:rPr lang="en-US" sz="1000" b="1">
                <a:solidFill>
                  <a:srgbClr val="808080"/>
                </a:solidFill>
              </a:rPr>
              <a:pPr>
                <a:defRPr/>
              </a:pPr>
              <a:t>‹#›</a:t>
            </a:fld>
            <a:endParaRPr lang="en-US" sz="900" b="1">
              <a:solidFill>
                <a:srgbClr val="808080"/>
              </a:solidFill>
            </a:endParaRPr>
          </a:p>
        </p:txBody>
      </p:sp>
      <p:sp>
        <p:nvSpPr>
          <p:cNvPr id="1231879" name="Text Box 7"/>
          <p:cNvSpPr txBox="1">
            <a:spLocks noChangeArrowheads="1"/>
          </p:cNvSpPr>
          <p:nvPr/>
        </p:nvSpPr>
        <p:spPr bwMode="auto">
          <a:xfrm>
            <a:off x="685800" y="195263"/>
            <a:ext cx="3176588" cy="244475"/>
          </a:xfrm>
          <a:prstGeom prst="rect">
            <a:avLst/>
          </a:prstGeom>
          <a:noFill/>
          <a:ln w="9525">
            <a:noFill/>
            <a:miter lim="800000"/>
            <a:headEnd/>
            <a:tailEnd/>
          </a:ln>
          <a:effectLst/>
        </p:spPr>
        <p:txBody>
          <a:bodyPr wrap="none" lIns="0" tIns="0" rIns="0" bIns="0">
            <a:spAutoFit/>
          </a:bodyPr>
          <a:lstStyle/>
          <a:p>
            <a:pPr eaLnBrk="0" hangingPunct="0">
              <a:defRPr/>
            </a:pPr>
            <a:r>
              <a:rPr lang="en-US" sz="1600">
                <a:solidFill>
                  <a:srgbClr val="B2B2B2"/>
                </a:solidFill>
                <a:latin typeface="Arial Narrow" pitchFamily="34" charset="0"/>
              </a:rPr>
              <a:t>Building And Commercial Services Division</a:t>
            </a:r>
          </a:p>
        </p:txBody>
      </p:sp>
      <p:pic>
        <p:nvPicPr>
          <p:cNvPr id="17416" name="Picture 8" descr="comm_2a-reg"/>
          <p:cNvPicPr>
            <a:picLocks noChangeAspect="1" noChangeArrowheads="1"/>
          </p:cNvPicPr>
          <p:nvPr/>
        </p:nvPicPr>
        <p:blipFill>
          <a:blip r:embed="rId4" cstate="print"/>
          <a:srcRect l="64520" r="30827" b="2733"/>
          <a:stretch>
            <a:fillRect/>
          </a:stretch>
        </p:blipFill>
        <p:spPr bwMode="auto">
          <a:xfrm>
            <a:off x="0" y="1555750"/>
            <a:ext cx="476250" cy="3503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rtl="0" eaLnBrk="0" fontAlgn="base" hangingPunct="0">
        <a:lnSpc>
          <a:spcPct val="75000"/>
        </a:lnSpc>
        <a:spcBef>
          <a:spcPct val="0"/>
        </a:spcBef>
        <a:spcAft>
          <a:spcPct val="0"/>
        </a:spcAft>
        <a:defRPr sz="3200">
          <a:solidFill>
            <a:schemeClr val="tx1"/>
          </a:solidFill>
          <a:latin typeface="+mj-lt"/>
          <a:ea typeface="+mj-ea"/>
          <a:cs typeface="+mj-cs"/>
        </a:defRPr>
      </a:lvl1pPr>
      <a:lvl2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2pPr>
      <a:lvl3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3pPr>
      <a:lvl4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4pPr>
      <a:lvl5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5pPr>
      <a:lvl6pPr marL="457200" algn="l" rtl="0" fontAlgn="base">
        <a:lnSpc>
          <a:spcPct val="75000"/>
        </a:lnSpc>
        <a:spcBef>
          <a:spcPct val="0"/>
        </a:spcBef>
        <a:spcAft>
          <a:spcPct val="0"/>
        </a:spcAft>
        <a:defRPr sz="3200">
          <a:solidFill>
            <a:schemeClr val="tx1"/>
          </a:solidFill>
          <a:latin typeface="Arial Narrow" pitchFamily="34" charset="0"/>
          <a:cs typeface="Arial"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eaLnBrk="0" fontAlgn="base" hangingPunct="0">
        <a:spcBef>
          <a:spcPct val="20000"/>
        </a:spcBef>
        <a:spcAft>
          <a:spcPct val="1500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10000"/>
        </a:spcBef>
        <a:spcAft>
          <a:spcPct val="20000"/>
        </a:spcAft>
        <a:buClr>
          <a:srgbClr val="808080"/>
        </a:buClr>
        <a:buSzPct val="60000"/>
        <a:buFont typeface="Wingdings" pitchFamily="2" charset="2"/>
        <a:buChar char="§"/>
        <a:defRPr sz="2400" i="1">
          <a:solidFill>
            <a:srgbClr val="4D4D4D"/>
          </a:solidFill>
          <a:latin typeface="+mn-lt"/>
          <a:cs typeface="+mn-cs"/>
        </a:defRPr>
      </a:lvl2pPr>
      <a:lvl3pPr marL="1143000" indent="-228600" algn="l" rtl="0" eaLnBrk="0" fontAlgn="base" hangingPunct="0">
        <a:spcBef>
          <a:spcPct val="0"/>
        </a:spcBef>
        <a:spcAft>
          <a:spcPct val="20000"/>
        </a:spcAft>
        <a:buClr>
          <a:schemeClr val="bg2"/>
        </a:buClr>
        <a:buSzPct val="75000"/>
        <a:buChar char="•"/>
        <a:defRPr sz="2400" i="1">
          <a:solidFill>
            <a:srgbClr val="4D4D4D"/>
          </a:solidFill>
          <a:latin typeface="+mn-lt"/>
          <a:cs typeface="+mn-cs"/>
        </a:defRPr>
      </a:lvl3pPr>
      <a:lvl4pPr marL="1600200" indent="-228600" algn="l" rtl="0" eaLnBrk="0" fontAlgn="base" hangingPunct="0">
        <a:spcBef>
          <a:spcPct val="20000"/>
        </a:spcBef>
        <a:spcAft>
          <a:spcPct val="0"/>
        </a:spcAft>
        <a:defRPr>
          <a:solidFill>
            <a:srgbClr val="4D4D4D"/>
          </a:solidFill>
          <a:latin typeface="+mn-lt"/>
          <a:cs typeface="+mn-cs"/>
        </a:defRPr>
      </a:lvl4pPr>
      <a:lvl5pPr marL="2057400" indent="-228600" algn="l" rtl="0" eaLnBrk="0" fontAlgn="base" hangingPunct="0">
        <a:spcBef>
          <a:spcPct val="20000"/>
        </a:spcBef>
        <a:spcAft>
          <a:spcPct val="0"/>
        </a:spcAft>
        <a:buChar char="»"/>
        <a:defRPr sz="1600">
          <a:solidFill>
            <a:srgbClr val="4D4D4D"/>
          </a:solidFill>
          <a:latin typeface="+mn-lt"/>
          <a:cs typeface="+mn-cs"/>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19125"/>
            <a:ext cx="7924800" cy="493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685800" y="1524000"/>
            <a:ext cx="7210425" cy="421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876" name="Rectangle 4"/>
          <p:cNvSpPr>
            <a:spLocks noGrp="1" noChangeArrowheads="1"/>
          </p:cNvSpPr>
          <p:nvPr>
            <p:ph type="dt" sz="half" idx="2"/>
          </p:nvPr>
        </p:nvSpPr>
        <p:spPr bwMode="auto">
          <a:xfrm>
            <a:off x="657225" y="6572250"/>
            <a:ext cx="2133600"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808080"/>
                </a:solidFill>
                <a:latin typeface="+mn-lt"/>
              </a:defRPr>
            </a:lvl1pPr>
          </a:lstStyle>
          <a:p>
            <a:pPr>
              <a:defRPr/>
            </a:pPr>
            <a:fld id="{17B1A5CF-EBD8-406B-8EBA-A7631E2D95D8}" type="datetimeFigureOut">
              <a:rPr lang="en-US"/>
              <a:pPr>
                <a:defRPr/>
              </a:pPr>
              <a:t>8/6/12</a:t>
            </a:fld>
            <a:r>
              <a:rPr lang="en-US"/>
              <a:t>© 3M 2010. Version A. </a:t>
            </a:r>
          </a:p>
          <a:p>
            <a:pPr>
              <a:defRPr/>
            </a:pPr>
            <a:r>
              <a:rPr lang="en-US"/>
              <a:t> All Rights Reserved.</a:t>
            </a:r>
          </a:p>
        </p:txBody>
      </p:sp>
      <p:pic>
        <p:nvPicPr>
          <p:cNvPr id="19461" name="Picture 5" descr="48 pt logo"/>
          <p:cNvPicPr>
            <a:picLocks noChangeAspect="1" noChangeArrowheads="1"/>
          </p:cNvPicPr>
          <p:nvPr/>
        </p:nvPicPr>
        <p:blipFill>
          <a:blip r:embed="rId3" cstate="print"/>
          <a:srcRect/>
          <a:stretch>
            <a:fillRect/>
          </a:stretch>
        </p:blipFill>
        <p:spPr bwMode="auto">
          <a:xfrm>
            <a:off x="8150225" y="6172200"/>
            <a:ext cx="685800" cy="382588"/>
          </a:xfrm>
          <a:prstGeom prst="rect">
            <a:avLst/>
          </a:prstGeom>
          <a:noFill/>
          <a:ln w="9525">
            <a:noFill/>
            <a:miter lim="800000"/>
            <a:headEnd/>
            <a:tailEnd/>
          </a:ln>
        </p:spPr>
      </p:pic>
      <p:sp>
        <p:nvSpPr>
          <p:cNvPr id="1231878" name="Rectangle 6"/>
          <p:cNvSpPr>
            <a:spLocks noChangeArrowheads="1"/>
          </p:cNvSpPr>
          <p:nvPr/>
        </p:nvSpPr>
        <p:spPr bwMode="auto">
          <a:xfrm>
            <a:off x="166688" y="6388100"/>
            <a:ext cx="484187" cy="231775"/>
          </a:xfrm>
          <a:prstGeom prst="rect">
            <a:avLst/>
          </a:prstGeom>
          <a:noFill/>
          <a:ln w="9525">
            <a:noFill/>
            <a:miter lim="800000"/>
            <a:headEnd/>
            <a:tailEnd/>
          </a:ln>
          <a:effectLst/>
        </p:spPr>
        <p:txBody>
          <a:bodyPr lIns="0" tIns="0" rIns="0" bIns="0"/>
          <a:lstStyle/>
          <a:p>
            <a:pPr>
              <a:defRPr/>
            </a:pPr>
            <a:fld id="{76CFE34C-7C04-422A-8AE4-34BC3116B54C}" type="slidenum">
              <a:rPr lang="en-US" sz="1000" b="1">
                <a:solidFill>
                  <a:srgbClr val="808080"/>
                </a:solidFill>
              </a:rPr>
              <a:pPr>
                <a:defRPr/>
              </a:pPr>
              <a:t>‹#›</a:t>
            </a:fld>
            <a:endParaRPr lang="en-US" sz="900" b="1">
              <a:solidFill>
                <a:srgbClr val="808080"/>
              </a:solidFill>
            </a:endParaRPr>
          </a:p>
        </p:txBody>
      </p:sp>
      <p:sp>
        <p:nvSpPr>
          <p:cNvPr id="1231879" name="Text Box 7"/>
          <p:cNvSpPr txBox="1">
            <a:spLocks noChangeArrowheads="1"/>
          </p:cNvSpPr>
          <p:nvPr/>
        </p:nvSpPr>
        <p:spPr bwMode="auto">
          <a:xfrm>
            <a:off x="685800" y="195263"/>
            <a:ext cx="3176588" cy="244475"/>
          </a:xfrm>
          <a:prstGeom prst="rect">
            <a:avLst/>
          </a:prstGeom>
          <a:noFill/>
          <a:ln w="9525">
            <a:noFill/>
            <a:miter lim="800000"/>
            <a:headEnd/>
            <a:tailEnd/>
          </a:ln>
          <a:effectLst/>
        </p:spPr>
        <p:txBody>
          <a:bodyPr wrap="none" lIns="0" tIns="0" rIns="0" bIns="0">
            <a:spAutoFit/>
          </a:bodyPr>
          <a:lstStyle/>
          <a:p>
            <a:pPr eaLnBrk="0" hangingPunct="0">
              <a:defRPr/>
            </a:pPr>
            <a:r>
              <a:rPr lang="en-US" sz="1600">
                <a:solidFill>
                  <a:srgbClr val="B2B2B2"/>
                </a:solidFill>
                <a:latin typeface="Arial Narrow" pitchFamily="34" charset="0"/>
              </a:rPr>
              <a:t>Building And Commercial Services Division</a:t>
            </a:r>
          </a:p>
        </p:txBody>
      </p:sp>
      <p:pic>
        <p:nvPicPr>
          <p:cNvPr id="19464" name="Picture 8" descr="comm_2a-reg"/>
          <p:cNvPicPr>
            <a:picLocks noChangeAspect="1" noChangeArrowheads="1"/>
          </p:cNvPicPr>
          <p:nvPr/>
        </p:nvPicPr>
        <p:blipFill>
          <a:blip r:embed="rId4" cstate="print"/>
          <a:srcRect l="64520" r="30827" b="2733"/>
          <a:stretch>
            <a:fillRect/>
          </a:stretch>
        </p:blipFill>
        <p:spPr bwMode="auto">
          <a:xfrm>
            <a:off x="0" y="1555750"/>
            <a:ext cx="476250" cy="3503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rtl="0" eaLnBrk="0" fontAlgn="base" hangingPunct="0">
        <a:lnSpc>
          <a:spcPct val="75000"/>
        </a:lnSpc>
        <a:spcBef>
          <a:spcPct val="0"/>
        </a:spcBef>
        <a:spcAft>
          <a:spcPct val="0"/>
        </a:spcAft>
        <a:defRPr sz="3200">
          <a:solidFill>
            <a:schemeClr val="tx1"/>
          </a:solidFill>
          <a:latin typeface="+mj-lt"/>
          <a:ea typeface="+mj-ea"/>
          <a:cs typeface="+mj-cs"/>
        </a:defRPr>
      </a:lvl1pPr>
      <a:lvl2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2pPr>
      <a:lvl3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3pPr>
      <a:lvl4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4pPr>
      <a:lvl5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5pPr>
      <a:lvl6pPr marL="457200" algn="l" rtl="0" fontAlgn="base">
        <a:lnSpc>
          <a:spcPct val="75000"/>
        </a:lnSpc>
        <a:spcBef>
          <a:spcPct val="0"/>
        </a:spcBef>
        <a:spcAft>
          <a:spcPct val="0"/>
        </a:spcAft>
        <a:defRPr sz="3200">
          <a:solidFill>
            <a:schemeClr val="tx1"/>
          </a:solidFill>
          <a:latin typeface="Arial Narrow" pitchFamily="34" charset="0"/>
          <a:cs typeface="Arial"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eaLnBrk="0" fontAlgn="base" hangingPunct="0">
        <a:spcBef>
          <a:spcPct val="20000"/>
        </a:spcBef>
        <a:spcAft>
          <a:spcPct val="1500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10000"/>
        </a:spcBef>
        <a:spcAft>
          <a:spcPct val="20000"/>
        </a:spcAft>
        <a:buClr>
          <a:srgbClr val="808080"/>
        </a:buClr>
        <a:buSzPct val="60000"/>
        <a:buFont typeface="Wingdings" pitchFamily="2" charset="2"/>
        <a:buChar char="§"/>
        <a:defRPr sz="2400" i="1">
          <a:solidFill>
            <a:srgbClr val="4D4D4D"/>
          </a:solidFill>
          <a:latin typeface="+mn-lt"/>
          <a:cs typeface="+mn-cs"/>
        </a:defRPr>
      </a:lvl2pPr>
      <a:lvl3pPr marL="1143000" indent="-228600" algn="l" rtl="0" eaLnBrk="0" fontAlgn="base" hangingPunct="0">
        <a:spcBef>
          <a:spcPct val="0"/>
        </a:spcBef>
        <a:spcAft>
          <a:spcPct val="20000"/>
        </a:spcAft>
        <a:buClr>
          <a:schemeClr val="bg2"/>
        </a:buClr>
        <a:buSzPct val="75000"/>
        <a:buChar char="•"/>
        <a:defRPr sz="2400" i="1">
          <a:solidFill>
            <a:srgbClr val="4D4D4D"/>
          </a:solidFill>
          <a:latin typeface="+mn-lt"/>
          <a:cs typeface="+mn-cs"/>
        </a:defRPr>
      </a:lvl3pPr>
      <a:lvl4pPr marL="1600200" indent="-228600" algn="l" rtl="0" eaLnBrk="0" fontAlgn="base" hangingPunct="0">
        <a:spcBef>
          <a:spcPct val="20000"/>
        </a:spcBef>
        <a:spcAft>
          <a:spcPct val="0"/>
        </a:spcAft>
        <a:defRPr>
          <a:solidFill>
            <a:srgbClr val="4D4D4D"/>
          </a:solidFill>
          <a:latin typeface="+mn-lt"/>
          <a:cs typeface="+mn-cs"/>
        </a:defRPr>
      </a:lvl4pPr>
      <a:lvl5pPr marL="2057400" indent="-228600" algn="l" rtl="0" eaLnBrk="0" fontAlgn="base" hangingPunct="0">
        <a:spcBef>
          <a:spcPct val="20000"/>
        </a:spcBef>
        <a:spcAft>
          <a:spcPct val="0"/>
        </a:spcAft>
        <a:buChar char="»"/>
        <a:defRPr sz="1600">
          <a:solidFill>
            <a:srgbClr val="4D4D4D"/>
          </a:solidFill>
          <a:latin typeface="+mn-lt"/>
          <a:cs typeface="+mn-cs"/>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19125"/>
            <a:ext cx="7924800" cy="493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524000"/>
            <a:ext cx="7210425" cy="421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876" name="Rectangle 4"/>
          <p:cNvSpPr>
            <a:spLocks noGrp="1" noChangeArrowheads="1"/>
          </p:cNvSpPr>
          <p:nvPr>
            <p:ph type="dt" sz="half" idx="2"/>
          </p:nvPr>
        </p:nvSpPr>
        <p:spPr bwMode="auto">
          <a:xfrm>
            <a:off x="657225" y="6572250"/>
            <a:ext cx="2133600"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808080"/>
                </a:solidFill>
                <a:latin typeface="+mn-lt"/>
              </a:defRPr>
            </a:lvl1pPr>
          </a:lstStyle>
          <a:p>
            <a:pPr>
              <a:defRPr/>
            </a:pPr>
            <a:fld id="{C48127BC-4D28-493F-8C1B-10211C3774A5}" type="datetimeFigureOut">
              <a:rPr lang="en-US"/>
              <a:pPr>
                <a:defRPr/>
              </a:pPr>
              <a:t>8/6/12</a:t>
            </a:fld>
            <a:r>
              <a:rPr lang="en-US"/>
              <a:t>© 3M 2010. Version A. </a:t>
            </a:r>
          </a:p>
          <a:p>
            <a:pPr>
              <a:defRPr/>
            </a:pPr>
            <a:r>
              <a:rPr lang="en-US"/>
              <a:t> All Rights Reserved.</a:t>
            </a:r>
          </a:p>
        </p:txBody>
      </p:sp>
      <p:pic>
        <p:nvPicPr>
          <p:cNvPr id="21509" name="Picture 5" descr="48 pt logo"/>
          <p:cNvPicPr>
            <a:picLocks noChangeAspect="1" noChangeArrowheads="1"/>
          </p:cNvPicPr>
          <p:nvPr/>
        </p:nvPicPr>
        <p:blipFill>
          <a:blip r:embed="rId3" cstate="print"/>
          <a:srcRect/>
          <a:stretch>
            <a:fillRect/>
          </a:stretch>
        </p:blipFill>
        <p:spPr bwMode="auto">
          <a:xfrm>
            <a:off x="8150225" y="6172200"/>
            <a:ext cx="685800" cy="382588"/>
          </a:xfrm>
          <a:prstGeom prst="rect">
            <a:avLst/>
          </a:prstGeom>
          <a:noFill/>
          <a:ln w="9525">
            <a:noFill/>
            <a:miter lim="800000"/>
            <a:headEnd/>
            <a:tailEnd/>
          </a:ln>
        </p:spPr>
      </p:pic>
      <p:sp>
        <p:nvSpPr>
          <p:cNvPr id="1231878" name="Rectangle 6"/>
          <p:cNvSpPr>
            <a:spLocks noChangeArrowheads="1"/>
          </p:cNvSpPr>
          <p:nvPr/>
        </p:nvSpPr>
        <p:spPr bwMode="auto">
          <a:xfrm>
            <a:off x="166688" y="6388100"/>
            <a:ext cx="484187" cy="231775"/>
          </a:xfrm>
          <a:prstGeom prst="rect">
            <a:avLst/>
          </a:prstGeom>
          <a:noFill/>
          <a:ln w="9525">
            <a:noFill/>
            <a:miter lim="800000"/>
            <a:headEnd/>
            <a:tailEnd/>
          </a:ln>
          <a:effectLst/>
        </p:spPr>
        <p:txBody>
          <a:bodyPr lIns="0" tIns="0" rIns="0" bIns="0"/>
          <a:lstStyle/>
          <a:p>
            <a:pPr>
              <a:defRPr/>
            </a:pPr>
            <a:fld id="{CB5F8D96-A63E-4AE9-9BB6-3E9CBB0B9440}" type="slidenum">
              <a:rPr lang="en-US" sz="1000" b="1">
                <a:solidFill>
                  <a:srgbClr val="808080"/>
                </a:solidFill>
              </a:rPr>
              <a:pPr>
                <a:defRPr/>
              </a:pPr>
              <a:t>‹#›</a:t>
            </a:fld>
            <a:endParaRPr lang="en-US" sz="900" b="1">
              <a:solidFill>
                <a:srgbClr val="808080"/>
              </a:solidFill>
            </a:endParaRPr>
          </a:p>
        </p:txBody>
      </p:sp>
      <p:sp>
        <p:nvSpPr>
          <p:cNvPr id="1231879" name="Text Box 7"/>
          <p:cNvSpPr txBox="1">
            <a:spLocks noChangeArrowheads="1"/>
          </p:cNvSpPr>
          <p:nvPr/>
        </p:nvSpPr>
        <p:spPr bwMode="auto">
          <a:xfrm>
            <a:off x="685800" y="195263"/>
            <a:ext cx="3176588" cy="244475"/>
          </a:xfrm>
          <a:prstGeom prst="rect">
            <a:avLst/>
          </a:prstGeom>
          <a:noFill/>
          <a:ln w="9525">
            <a:noFill/>
            <a:miter lim="800000"/>
            <a:headEnd/>
            <a:tailEnd/>
          </a:ln>
          <a:effectLst/>
        </p:spPr>
        <p:txBody>
          <a:bodyPr wrap="none" lIns="0" tIns="0" rIns="0" bIns="0">
            <a:spAutoFit/>
          </a:bodyPr>
          <a:lstStyle/>
          <a:p>
            <a:pPr eaLnBrk="0" hangingPunct="0">
              <a:defRPr/>
            </a:pPr>
            <a:r>
              <a:rPr lang="en-US" sz="1600">
                <a:solidFill>
                  <a:srgbClr val="B2B2B2"/>
                </a:solidFill>
                <a:latin typeface="Arial Narrow" pitchFamily="34" charset="0"/>
              </a:rPr>
              <a:t>Building And Commercial Services Division</a:t>
            </a:r>
          </a:p>
        </p:txBody>
      </p:sp>
      <p:pic>
        <p:nvPicPr>
          <p:cNvPr id="21512" name="Picture 8" descr="comm_2a-reg"/>
          <p:cNvPicPr>
            <a:picLocks noChangeAspect="1" noChangeArrowheads="1"/>
          </p:cNvPicPr>
          <p:nvPr/>
        </p:nvPicPr>
        <p:blipFill>
          <a:blip r:embed="rId4" cstate="print"/>
          <a:srcRect l="64520" r="30827" b="2733"/>
          <a:stretch>
            <a:fillRect/>
          </a:stretch>
        </p:blipFill>
        <p:spPr bwMode="auto">
          <a:xfrm>
            <a:off x="0" y="1555750"/>
            <a:ext cx="476250" cy="3503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rtl="0" eaLnBrk="0" fontAlgn="base" hangingPunct="0">
        <a:lnSpc>
          <a:spcPct val="75000"/>
        </a:lnSpc>
        <a:spcBef>
          <a:spcPct val="0"/>
        </a:spcBef>
        <a:spcAft>
          <a:spcPct val="0"/>
        </a:spcAft>
        <a:defRPr sz="3200">
          <a:solidFill>
            <a:schemeClr val="tx1"/>
          </a:solidFill>
          <a:latin typeface="+mj-lt"/>
          <a:ea typeface="+mj-ea"/>
          <a:cs typeface="+mj-cs"/>
        </a:defRPr>
      </a:lvl1pPr>
      <a:lvl2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2pPr>
      <a:lvl3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3pPr>
      <a:lvl4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4pPr>
      <a:lvl5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5pPr>
      <a:lvl6pPr marL="457200" algn="l" rtl="0" fontAlgn="base">
        <a:lnSpc>
          <a:spcPct val="75000"/>
        </a:lnSpc>
        <a:spcBef>
          <a:spcPct val="0"/>
        </a:spcBef>
        <a:spcAft>
          <a:spcPct val="0"/>
        </a:spcAft>
        <a:defRPr sz="3200">
          <a:solidFill>
            <a:schemeClr val="tx1"/>
          </a:solidFill>
          <a:latin typeface="Arial Narrow" pitchFamily="34" charset="0"/>
          <a:cs typeface="Arial"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eaLnBrk="0" fontAlgn="base" hangingPunct="0">
        <a:spcBef>
          <a:spcPct val="20000"/>
        </a:spcBef>
        <a:spcAft>
          <a:spcPct val="1500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10000"/>
        </a:spcBef>
        <a:spcAft>
          <a:spcPct val="20000"/>
        </a:spcAft>
        <a:buClr>
          <a:srgbClr val="808080"/>
        </a:buClr>
        <a:buSzPct val="60000"/>
        <a:buFont typeface="Wingdings" pitchFamily="2" charset="2"/>
        <a:buChar char="§"/>
        <a:defRPr sz="2400" i="1">
          <a:solidFill>
            <a:srgbClr val="4D4D4D"/>
          </a:solidFill>
          <a:latin typeface="+mn-lt"/>
          <a:cs typeface="+mn-cs"/>
        </a:defRPr>
      </a:lvl2pPr>
      <a:lvl3pPr marL="1143000" indent="-228600" algn="l" rtl="0" eaLnBrk="0" fontAlgn="base" hangingPunct="0">
        <a:spcBef>
          <a:spcPct val="0"/>
        </a:spcBef>
        <a:spcAft>
          <a:spcPct val="20000"/>
        </a:spcAft>
        <a:buClr>
          <a:schemeClr val="bg2"/>
        </a:buClr>
        <a:buSzPct val="75000"/>
        <a:buChar char="•"/>
        <a:defRPr sz="2400" i="1">
          <a:solidFill>
            <a:srgbClr val="4D4D4D"/>
          </a:solidFill>
          <a:latin typeface="+mn-lt"/>
          <a:cs typeface="+mn-cs"/>
        </a:defRPr>
      </a:lvl3pPr>
      <a:lvl4pPr marL="1600200" indent="-228600" algn="l" rtl="0" eaLnBrk="0" fontAlgn="base" hangingPunct="0">
        <a:spcBef>
          <a:spcPct val="20000"/>
        </a:spcBef>
        <a:spcAft>
          <a:spcPct val="0"/>
        </a:spcAft>
        <a:defRPr>
          <a:solidFill>
            <a:srgbClr val="4D4D4D"/>
          </a:solidFill>
          <a:latin typeface="+mn-lt"/>
          <a:cs typeface="+mn-cs"/>
        </a:defRPr>
      </a:lvl4pPr>
      <a:lvl5pPr marL="2057400" indent="-228600" algn="l" rtl="0" eaLnBrk="0" fontAlgn="base" hangingPunct="0">
        <a:spcBef>
          <a:spcPct val="20000"/>
        </a:spcBef>
        <a:spcAft>
          <a:spcPct val="0"/>
        </a:spcAft>
        <a:buChar char="»"/>
        <a:defRPr sz="1600">
          <a:solidFill>
            <a:srgbClr val="4D4D4D"/>
          </a:solidFill>
          <a:latin typeface="+mn-lt"/>
          <a:cs typeface="+mn-cs"/>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19125"/>
            <a:ext cx="7924800" cy="493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524000"/>
            <a:ext cx="7210425" cy="421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876" name="Rectangle 4"/>
          <p:cNvSpPr>
            <a:spLocks noGrp="1" noChangeArrowheads="1"/>
          </p:cNvSpPr>
          <p:nvPr>
            <p:ph type="dt" sz="half" idx="2"/>
          </p:nvPr>
        </p:nvSpPr>
        <p:spPr bwMode="auto">
          <a:xfrm>
            <a:off x="657225" y="6572250"/>
            <a:ext cx="2133600"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808080"/>
                </a:solidFill>
                <a:latin typeface="+mn-lt"/>
              </a:defRPr>
            </a:lvl1pPr>
          </a:lstStyle>
          <a:p>
            <a:pPr>
              <a:defRPr/>
            </a:pPr>
            <a:fld id="{7BE6C97F-6695-44D7-955E-33F39A71FC7A}" type="datetimeFigureOut">
              <a:rPr lang="en-US"/>
              <a:pPr>
                <a:defRPr/>
              </a:pPr>
              <a:t>8/6/12</a:t>
            </a:fld>
            <a:r>
              <a:rPr lang="en-US"/>
              <a:t>© 3M 2010. Version A. </a:t>
            </a:r>
          </a:p>
          <a:p>
            <a:pPr>
              <a:defRPr/>
            </a:pPr>
            <a:r>
              <a:rPr lang="en-US"/>
              <a:t> All Rights Reserved.</a:t>
            </a:r>
          </a:p>
        </p:txBody>
      </p:sp>
      <p:pic>
        <p:nvPicPr>
          <p:cNvPr id="23557" name="Picture 5" descr="48 pt logo"/>
          <p:cNvPicPr>
            <a:picLocks noChangeAspect="1" noChangeArrowheads="1"/>
          </p:cNvPicPr>
          <p:nvPr/>
        </p:nvPicPr>
        <p:blipFill>
          <a:blip r:embed="rId3" cstate="print"/>
          <a:srcRect/>
          <a:stretch>
            <a:fillRect/>
          </a:stretch>
        </p:blipFill>
        <p:spPr bwMode="auto">
          <a:xfrm>
            <a:off x="8150225" y="6172200"/>
            <a:ext cx="685800" cy="382588"/>
          </a:xfrm>
          <a:prstGeom prst="rect">
            <a:avLst/>
          </a:prstGeom>
          <a:noFill/>
          <a:ln w="9525">
            <a:noFill/>
            <a:miter lim="800000"/>
            <a:headEnd/>
            <a:tailEnd/>
          </a:ln>
        </p:spPr>
      </p:pic>
      <p:sp>
        <p:nvSpPr>
          <p:cNvPr id="1231878" name="Rectangle 6"/>
          <p:cNvSpPr>
            <a:spLocks noChangeArrowheads="1"/>
          </p:cNvSpPr>
          <p:nvPr/>
        </p:nvSpPr>
        <p:spPr bwMode="auto">
          <a:xfrm>
            <a:off x="166688" y="6388100"/>
            <a:ext cx="484187" cy="231775"/>
          </a:xfrm>
          <a:prstGeom prst="rect">
            <a:avLst/>
          </a:prstGeom>
          <a:noFill/>
          <a:ln w="9525">
            <a:noFill/>
            <a:miter lim="800000"/>
            <a:headEnd/>
            <a:tailEnd/>
          </a:ln>
          <a:effectLst/>
        </p:spPr>
        <p:txBody>
          <a:bodyPr lIns="0" tIns="0" rIns="0" bIns="0"/>
          <a:lstStyle/>
          <a:p>
            <a:pPr>
              <a:defRPr/>
            </a:pPr>
            <a:fld id="{43B73584-DC2B-4C67-989F-B826DAB044A6}" type="slidenum">
              <a:rPr lang="en-US" sz="1000" b="1">
                <a:solidFill>
                  <a:srgbClr val="808080"/>
                </a:solidFill>
              </a:rPr>
              <a:pPr>
                <a:defRPr/>
              </a:pPr>
              <a:t>‹#›</a:t>
            </a:fld>
            <a:endParaRPr lang="en-US" sz="900" b="1">
              <a:solidFill>
                <a:srgbClr val="808080"/>
              </a:solidFill>
            </a:endParaRPr>
          </a:p>
        </p:txBody>
      </p:sp>
      <p:sp>
        <p:nvSpPr>
          <p:cNvPr id="1231879" name="Text Box 7"/>
          <p:cNvSpPr txBox="1">
            <a:spLocks noChangeArrowheads="1"/>
          </p:cNvSpPr>
          <p:nvPr/>
        </p:nvSpPr>
        <p:spPr bwMode="auto">
          <a:xfrm>
            <a:off x="685800" y="195263"/>
            <a:ext cx="3176588" cy="244475"/>
          </a:xfrm>
          <a:prstGeom prst="rect">
            <a:avLst/>
          </a:prstGeom>
          <a:noFill/>
          <a:ln w="9525">
            <a:noFill/>
            <a:miter lim="800000"/>
            <a:headEnd/>
            <a:tailEnd/>
          </a:ln>
          <a:effectLst/>
        </p:spPr>
        <p:txBody>
          <a:bodyPr wrap="none" lIns="0" tIns="0" rIns="0" bIns="0">
            <a:spAutoFit/>
          </a:bodyPr>
          <a:lstStyle/>
          <a:p>
            <a:pPr eaLnBrk="0" hangingPunct="0">
              <a:defRPr/>
            </a:pPr>
            <a:r>
              <a:rPr lang="en-US" sz="1600">
                <a:solidFill>
                  <a:srgbClr val="B2B2B2"/>
                </a:solidFill>
                <a:latin typeface="Arial Narrow" pitchFamily="34" charset="0"/>
              </a:rPr>
              <a:t>Building And Commercial Services Division</a:t>
            </a:r>
          </a:p>
        </p:txBody>
      </p:sp>
      <p:pic>
        <p:nvPicPr>
          <p:cNvPr id="23560" name="Picture 8" descr="comm_2a-reg"/>
          <p:cNvPicPr>
            <a:picLocks noChangeAspect="1" noChangeArrowheads="1"/>
          </p:cNvPicPr>
          <p:nvPr/>
        </p:nvPicPr>
        <p:blipFill>
          <a:blip r:embed="rId4" cstate="print"/>
          <a:srcRect l="64520" r="30827" b="2733"/>
          <a:stretch>
            <a:fillRect/>
          </a:stretch>
        </p:blipFill>
        <p:spPr bwMode="auto">
          <a:xfrm>
            <a:off x="0" y="1555750"/>
            <a:ext cx="476250" cy="3503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rtl="0" eaLnBrk="0" fontAlgn="base" hangingPunct="0">
        <a:lnSpc>
          <a:spcPct val="75000"/>
        </a:lnSpc>
        <a:spcBef>
          <a:spcPct val="0"/>
        </a:spcBef>
        <a:spcAft>
          <a:spcPct val="0"/>
        </a:spcAft>
        <a:defRPr sz="3200">
          <a:solidFill>
            <a:schemeClr val="tx1"/>
          </a:solidFill>
          <a:latin typeface="+mj-lt"/>
          <a:ea typeface="+mj-ea"/>
          <a:cs typeface="+mj-cs"/>
        </a:defRPr>
      </a:lvl1pPr>
      <a:lvl2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2pPr>
      <a:lvl3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3pPr>
      <a:lvl4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4pPr>
      <a:lvl5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5pPr>
      <a:lvl6pPr marL="457200" algn="l" rtl="0" fontAlgn="base">
        <a:lnSpc>
          <a:spcPct val="75000"/>
        </a:lnSpc>
        <a:spcBef>
          <a:spcPct val="0"/>
        </a:spcBef>
        <a:spcAft>
          <a:spcPct val="0"/>
        </a:spcAft>
        <a:defRPr sz="3200">
          <a:solidFill>
            <a:schemeClr val="tx1"/>
          </a:solidFill>
          <a:latin typeface="Arial Narrow" pitchFamily="34" charset="0"/>
          <a:cs typeface="Arial"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eaLnBrk="0" fontAlgn="base" hangingPunct="0">
        <a:spcBef>
          <a:spcPct val="20000"/>
        </a:spcBef>
        <a:spcAft>
          <a:spcPct val="1500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10000"/>
        </a:spcBef>
        <a:spcAft>
          <a:spcPct val="20000"/>
        </a:spcAft>
        <a:buClr>
          <a:srgbClr val="808080"/>
        </a:buClr>
        <a:buSzPct val="60000"/>
        <a:buFont typeface="Wingdings" pitchFamily="2" charset="2"/>
        <a:buChar char="§"/>
        <a:defRPr sz="2400" i="1">
          <a:solidFill>
            <a:srgbClr val="4D4D4D"/>
          </a:solidFill>
          <a:latin typeface="+mn-lt"/>
          <a:cs typeface="+mn-cs"/>
        </a:defRPr>
      </a:lvl2pPr>
      <a:lvl3pPr marL="1143000" indent="-228600" algn="l" rtl="0" eaLnBrk="0" fontAlgn="base" hangingPunct="0">
        <a:spcBef>
          <a:spcPct val="0"/>
        </a:spcBef>
        <a:spcAft>
          <a:spcPct val="20000"/>
        </a:spcAft>
        <a:buClr>
          <a:schemeClr val="bg2"/>
        </a:buClr>
        <a:buSzPct val="75000"/>
        <a:buChar char="•"/>
        <a:defRPr sz="2400" i="1">
          <a:solidFill>
            <a:srgbClr val="4D4D4D"/>
          </a:solidFill>
          <a:latin typeface="+mn-lt"/>
          <a:cs typeface="+mn-cs"/>
        </a:defRPr>
      </a:lvl3pPr>
      <a:lvl4pPr marL="1600200" indent="-228600" algn="l" rtl="0" eaLnBrk="0" fontAlgn="base" hangingPunct="0">
        <a:spcBef>
          <a:spcPct val="20000"/>
        </a:spcBef>
        <a:spcAft>
          <a:spcPct val="0"/>
        </a:spcAft>
        <a:defRPr>
          <a:solidFill>
            <a:srgbClr val="4D4D4D"/>
          </a:solidFill>
          <a:latin typeface="+mn-lt"/>
          <a:cs typeface="+mn-cs"/>
        </a:defRPr>
      </a:lvl4pPr>
      <a:lvl5pPr marL="2057400" indent="-228600" algn="l" rtl="0" eaLnBrk="0" fontAlgn="base" hangingPunct="0">
        <a:spcBef>
          <a:spcPct val="20000"/>
        </a:spcBef>
        <a:spcAft>
          <a:spcPct val="0"/>
        </a:spcAft>
        <a:buChar char="»"/>
        <a:defRPr sz="1600">
          <a:solidFill>
            <a:srgbClr val="4D4D4D"/>
          </a:solidFill>
          <a:latin typeface="+mn-lt"/>
          <a:cs typeface="+mn-cs"/>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19125"/>
            <a:ext cx="7924800" cy="493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685800" y="1524000"/>
            <a:ext cx="7210425" cy="421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876" name="Rectangle 4"/>
          <p:cNvSpPr>
            <a:spLocks noGrp="1" noChangeArrowheads="1"/>
          </p:cNvSpPr>
          <p:nvPr>
            <p:ph type="dt" sz="half" idx="2"/>
          </p:nvPr>
        </p:nvSpPr>
        <p:spPr bwMode="auto">
          <a:xfrm>
            <a:off x="657225" y="6572250"/>
            <a:ext cx="2133600"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808080"/>
                </a:solidFill>
                <a:latin typeface="+mn-lt"/>
              </a:defRPr>
            </a:lvl1pPr>
          </a:lstStyle>
          <a:p>
            <a:pPr>
              <a:defRPr/>
            </a:pPr>
            <a:fld id="{C9FB7A21-03E7-47E7-B615-50E58FD6F03F}" type="datetimeFigureOut">
              <a:rPr lang="en-US"/>
              <a:pPr>
                <a:defRPr/>
              </a:pPr>
              <a:t>8/6/12</a:t>
            </a:fld>
            <a:r>
              <a:rPr lang="en-US"/>
              <a:t>© 3M 2010. Version A. </a:t>
            </a:r>
          </a:p>
          <a:p>
            <a:pPr>
              <a:defRPr/>
            </a:pPr>
            <a:r>
              <a:rPr lang="en-US"/>
              <a:t> All Rights Reserved.</a:t>
            </a:r>
          </a:p>
        </p:txBody>
      </p:sp>
      <p:pic>
        <p:nvPicPr>
          <p:cNvPr id="25605" name="Picture 5" descr="48 pt logo"/>
          <p:cNvPicPr>
            <a:picLocks noChangeAspect="1" noChangeArrowheads="1"/>
          </p:cNvPicPr>
          <p:nvPr/>
        </p:nvPicPr>
        <p:blipFill>
          <a:blip r:embed="rId3" cstate="print"/>
          <a:srcRect/>
          <a:stretch>
            <a:fillRect/>
          </a:stretch>
        </p:blipFill>
        <p:spPr bwMode="auto">
          <a:xfrm>
            <a:off x="8150225" y="6172200"/>
            <a:ext cx="685800" cy="382588"/>
          </a:xfrm>
          <a:prstGeom prst="rect">
            <a:avLst/>
          </a:prstGeom>
          <a:noFill/>
          <a:ln w="9525">
            <a:noFill/>
            <a:miter lim="800000"/>
            <a:headEnd/>
            <a:tailEnd/>
          </a:ln>
        </p:spPr>
      </p:pic>
      <p:sp>
        <p:nvSpPr>
          <p:cNvPr id="1231878" name="Rectangle 6"/>
          <p:cNvSpPr>
            <a:spLocks noChangeArrowheads="1"/>
          </p:cNvSpPr>
          <p:nvPr/>
        </p:nvSpPr>
        <p:spPr bwMode="auto">
          <a:xfrm>
            <a:off x="166688" y="6388100"/>
            <a:ext cx="484187" cy="231775"/>
          </a:xfrm>
          <a:prstGeom prst="rect">
            <a:avLst/>
          </a:prstGeom>
          <a:noFill/>
          <a:ln w="9525">
            <a:noFill/>
            <a:miter lim="800000"/>
            <a:headEnd/>
            <a:tailEnd/>
          </a:ln>
          <a:effectLst/>
        </p:spPr>
        <p:txBody>
          <a:bodyPr lIns="0" tIns="0" rIns="0" bIns="0"/>
          <a:lstStyle/>
          <a:p>
            <a:pPr>
              <a:defRPr/>
            </a:pPr>
            <a:fld id="{D277C9EF-BFD8-4E30-AE6F-5579184EB271}" type="slidenum">
              <a:rPr lang="en-US" sz="1000" b="1">
                <a:solidFill>
                  <a:srgbClr val="808080"/>
                </a:solidFill>
              </a:rPr>
              <a:pPr>
                <a:defRPr/>
              </a:pPr>
              <a:t>‹#›</a:t>
            </a:fld>
            <a:endParaRPr lang="en-US" sz="900" b="1">
              <a:solidFill>
                <a:srgbClr val="808080"/>
              </a:solidFill>
            </a:endParaRPr>
          </a:p>
        </p:txBody>
      </p:sp>
      <p:sp>
        <p:nvSpPr>
          <p:cNvPr id="1231879" name="Text Box 7"/>
          <p:cNvSpPr txBox="1">
            <a:spLocks noChangeArrowheads="1"/>
          </p:cNvSpPr>
          <p:nvPr/>
        </p:nvSpPr>
        <p:spPr bwMode="auto">
          <a:xfrm>
            <a:off x="685800" y="195263"/>
            <a:ext cx="3176588" cy="244475"/>
          </a:xfrm>
          <a:prstGeom prst="rect">
            <a:avLst/>
          </a:prstGeom>
          <a:noFill/>
          <a:ln w="9525">
            <a:noFill/>
            <a:miter lim="800000"/>
            <a:headEnd/>
            <a:tailEnd/>
          </a:ln>
          <a:effectLst/>
        </p:spPr>
        <p:txBody>
          <a:bodyPr wrap="none" lIns="0" tIns="0" rIns="0" bIns="0">
            <a:spAutoFit/>
          </a:bodyPr>
          <a:lstStyle/>
          <a:p>
            <a:pPr eaLnBrk="0" hangingPunct="0">
              <a:defRPr/>
            </a:pPr>
            <a:r>
              <a:rPr lang="en-US" sz="1600">
                <a:solidFill>
                  <a:srgbClr val="B2B2B2"/>
                </a:solidFill>
                <a:latin typeface="Arial Narrow" pitchFamily="34" charset="0"/>
              </a:rPr>
              <a:t>Building And Commercial Services Division</a:t>
            </a:r>
          </a:p>
        </p:txBody>
      </p:sp>
      <p:pic>
        <p:nvPicPr>
          <p:cNvPr id="25608" name="Picture 8" descr="comm_2a-reg"/>
          <p:cNvPicPr>
            <a:picLocks noChangeAspect="1" noChangeArrowheads="1"/>
          </p:cNvPicPr>
          <p:nvPr/>
        </p:nvPicPr>
        <p:blipFill>
          <a:blip r:embed="rId4" cstate="print"/>
          <a:srcRect l="64520" r="30827" b="2733"/>
          <a:stretch>
            <a:fillRect/>
          </a:stretch>
        </p:blipFill>
        <p:spPr bwMode="auto">
          <a:xfrm>
            <a:off x="0" y="1555750"/>
            <a:ext cx="476250" cy="3503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rtl="0" eaLnBrk="0" fontAlgn="base" hangingPunct="0">
        <a:lnSpc>
          <a:spcPct val="75000"/>
        </a:lnSpc>
        <a:spcBef>
          <a:spcPct val="0"/>
        </a:spcBef>
        <a:spcAft>
          <a:spcPct val="0"/>
        </a:spcAft>
        <a:defRPr sz="3200">
          <a:solidFill>
            <a:schemeClr val="tx1"/>
          </a:solidFill>
          <a:latin typeface="+mj-lt"/>
          <a:ea typeface="+mj-ea"/>
          <a:cs typeface="+mj-cs"/>
        </a:defRPr>
      </a:lvl1pPr>
      <a:lvl2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2pPr>
      <a:lvl3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3pPr>
      <a:lvl4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4pPr>
      <a:lvl5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5pPr>
      <a:lvl6pPr marL="457200" algn="l" rtl="0" fontAlgn="base">
        <a:lnSpc>
          <a:spcPct val="75000"/>
        </a:lnSpc>
        <a:spcBef>
          <a:spcPct val="0"/>
        </a:spcBef>
        <a:spcAft>
          <a:spcPct val="0"/>
        </a:spcAft>
        <a:defRPr sz="3200">
          <a:solidFill>
            <a:schemeClr val="tx1"/>
          </a:solidFill>
          <a:latin typeface="Arial Narrow" pitchFamily="34" charset="0"/>
          <a:cs typeface="Arial"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eaLnBrk="0" fontAlgn="base" hangingPunct="0">
        <a:spcBef>
          <a:spcPct val="20000"/>
        </a:spcBef>
        <a:spcAft>
          <a:spcPct val="1500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10000"/>
        </a:spcBef>
        <a:spcAft>
          <a:spcPct val="20000"/>
        </a:spcAft>
        <a:buClr>
          <a:srgbClr val="808080"/>
        </a:buClr>
        <a:buSzPct val="60000"/>
        <a:buFont typeface="Wingdings" pitchFamily="2" charset="2"/>
        <a:buChar char="§"/>
        <a:defRPr sz="2400" i="1">
          <a:solidFill>
            <a:srgbClr val="4D4D4D"/>
          </a:solidFill>
          <a:latin typeface="+mn-lt"/>
          <a:cs typeface="+mn-cs"/>
        </a:defRPr>
      </a:lvl2pPr>
      <a:lvl3pPr marL="1143000" indent="-228600" algn="l" rtl="0" eaLnBrk="0" fontAlgn="base" hangingPunct="0">
        <a:spcBef>
          <a:spcPct val="0"/>
        </a:spcBef>
        <a:spcAft>
          <a:spcPct val="20000"/>
        </a:spcAft>
        <a:buClr>
          <a:schemeClr val="bg2"/>
        </a:buClr>
        <a:buSzPct val="75000"/>
        <a:buChar char="•"/>
        <a:defRPr sz="2400" i="1">
          <a:solidFill>
            <a:srgbClr val="4D4D4D"/>
          </a:solidFill>
          <a:latin typeface="+mn-lt"/>
          <a:cs typeface="+mn-cs"/>
        </a:defRPr>
      </a:lvl3pPr>
      <a:lvl4pPr marL="1600200" indent="-228600" algn="l" rtl="0" eaLnBrk="0" fontAlgn="base" hangingPunct="0">
        <a:spcBef>
          <a:spcPct val="20000"/>
        </a:spcBef>
        <a:spcAft>
          <a:spcPct val="0"/>
        </a:spcAft>
        <a:defRPr>
          <a:solidFill>
            <a:srgbClr val="4D4D4D"/>
          </a:solidFill>
          <a:latin typeface="+mn-lt"/>
          <a:cs typeface="+mn-cs"/>
        </a:defRPr>
      </a:lvl4pPr>
      <a:lvl5pPr marL="2057400" indent="-228600" algn="l" rtl="0" eaLnBrk="0" fontAlgn="base" hangingPunct="0">
        <a:spcBef>
          <a:spcPct val="20000"/>
        </a:spcBef>
        <a:spcAft>
          <a:spcPct val="0"/>
        </a:spcAft>
        <a:buChar char="»"/>
        <a:defRPr sz="1600">
          <a:solidFill>
            <a:srgbClr val="4D4D4D"/>
          </a:solidFill>
          <a:latin typeface="+mn-lt"/>
          <a:cs typeface="+mn-cs"/>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19125"/>
            <a:ext cx="7924800" cy="493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85800" y="1524000"/>
            <a:ext cx="7210425" cy="421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876" name="Rectangle 4"/>
          <p:cNvSpPr>
            <a:spLocks noGrp="1" noChangeArrowheads="1"/>
          </p:cNvSpPr>
          <p:nvPr>
            <p:ph type="dt" sz="half" idx="2"/>
          </p:nvPr>
        </p:nvSpPr>
        <p:spPr bwMode="auto">
          <a:xfrm>
            <a:off x="657225" y="6572250"/>
            <a:ext cx="2133600"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808080"/>
                </a:solidFill>
                <a:latin typeface="+mn-lt"/>
              </a:defRPr>
            </a:lvl1pPr>
          </a:lstStyle>
          <a:p>
            <a:pPr>
              <a:defRPr/>
            </a:pPr>
            <a:fld id="{09D89492-9F5D-4734-A5A3-30213E20177C}" type="datetimeFigureOut">
              <a:rPr lang="en-US"/>
              <a:pPr>
                <a:defRPr/>
              </a:pPr>
              <a:t>8/6/12</a:t>
            </a:fld>
            <a:r>
              <a:rPr lang="en-US"/>
              <a:t>© 3M 2010. Version A. </a:t>
            </a:r>
          </a:p>
          <a:p>
            <a:pPr>
              <a:defRPr/>
            </a:pPr>
            <a:r>
              <a:rPr lang="en-US"/>
              <a:t> All Rights Reserved.</a:t>
            </a:r>
          </a:p>
        </p:txBody>
      </p:sp>
      <p:pic>
        <p:nvPicPr>
          <p:cNvPr id="27653" name="Picture 5" descr="48 pt logo"/>
          <p:cNvPicPr>
            <a:picLocks noChangeAspect="1" noChangeArrowheads="1"/>
          </p:cNvPicPr>
          <p:nvPr/>
        </p:nvPicPr>
        <p:blipFill>
          <a:blip r:embed="rId2" cstate="print"/>
          <a:srcRect/>
          <a:stretch>
            <a:fillRect/>
          </a:stretch>
        </p:blipFill>
        <p:spPr bwMode="auto">
          <a:xfrm>
            <a:off x="8150225" y="6172200"/>
            <a:ext cx="685800" cy="382588"/>
          </a:xfrm>
          <a:prstGeom prst="rect">
            <a:avLst/>
          </a:prstGeom>
          <a:noFill/>
          <a:ln w="9525">
            <a:noFill/>
            <a:miter lim="800000"/>
            <a:headEnd/>
            <a:tailEnd/>
          </a:ln>
        </p:spPr>
      </p:pic>
      <p:sp>
        <p:nvSpPr>
          <p:cNvPr id="1231878" name="Rectangle 6"/>
          <p:cNvSpPr>
            <a:spLocks noChangeArrowheads="1"/>
          </p:cNvSpPr>
          <p:nvPr/>
        </p:nvSpPr>
        <p:spPr bwMode="auto">
          <a:xfrm>
            <a:off x="166688" y="6388100"/>
            <a:ext cx="484187" cy="231775"/>
          </a:xfrm>
          <a:prstGeom prst="rect">
            <a:avLst/>
          </a:prstGeom>
          <a:noFill/>
          <a:ln w="9525">
            <a:noFill/>
            <a:miter lim="800000"/>
            <a:headEnd/>
            <a:tailEnd/>
          </a:ln>
          <a:effectLst/>
        </p:spPr>
        <p:txBody>
          <a:bodyPr lIns="0" tIns="0" rIns="0" bIns="0"/>
          <a:lstStyle/>
          <a:p>
            <a:pPr>
              <a:defRPr/>
            </a:pPr>
            <a:fld id="{EFA1BBD5-D19E-47A5-9628-AF3E06A593F6}" type="slidenum">
              <a:rPr lang="en-US" sz="1000" b="1">
                <a:solidFill>
                  <a:srgbClr val="808080"/>
                </a:solidFill>
              </a:rPr>
              <a:pPr>
                <a:defRPr/>
              </a:pPr>
              <a:t>‹#›</a:t>
            </a:fld>
            <a:endParaRPr lang="en-US" sz="900" b="1">
              <a:solidFill>
                <a:srgbClr val="808080"/>
              </a:solidFill>
            </a:endParaRPr>
          </a:p>
        </p:txBody>
      </p:sp>
      <p:sp>
        <p:nvSpPr>
          <p:cNvPr id="1231879" name="Text Box 7"/>
          <p:cNvSpPr txBox="1">
            <a:spLocks noChangeArrowheads="1"/>
          </p:cNvSpPr>
          <p:nvPr/>
        </p:nvSpPr>
        <p:spPr bwMode="auto">
          <a:xfrm>
            <a:off x="685800" y="195263"/>
            <a:ext cx="3176588" cy="244475"/>
          </a:xfrm>
          <a:prstGeom prst="rect">
            <a:avLst/>
          </a:prstGeom>
          <a:noFill/>
          <a:ln w="9525">
            <a:noFill/>
            <a:miter lim="800000"/>
            <a:headEnd/>
            <a:tailEnd/>
          </a:ln>
          <a:effectLst/>
        </p:spPr>
        <p:txBody>
          <a:bodyPr wrap="none" lIns="0" tIns="0" rIns="0" bIns="0">
            <a:spAutoFit/>
          </a:bodyPr>
          <a:lstStyle/>
          <a:p>
            <a:pPr eaLnBrk="0" hangingPunct="0">
              <a:defRPr/>
            </a:pPr>
            <a:r>
              <a:rPr lang="en-US" sz="1600">
                <a:solidFill>
                  <a:srgbClr val="B2B2B2"/>
                </a:solidFill>
                <a:latin typeface="Arial Narrow" pitchFamily="34" charset="0"/>
              </a:rPr>
              <a:t>Building And Commercial Services Division</a:t>
            </a:r>
          </a:p>
        </p:txBody>
      </p:sp>
      <p:pic>
        <p:nvPicPr>
          <p:cNvPr id="27656" name="Picture 8" descr="comm_2a-reg"/>
          <p:cNvPicPr>
            <a:picLocks noChangeAspect="1" noChangeArrowheads="1"/>
          </p:cNvPicPr>
          <p:nvPr/>
        </p:nvPicPr>
        <p:blipFill>
          <a:blip r:embed="rId3" cstate="print"/>
          <a:srcRect l="64520" r="30827" b="2733"/>
          <a:stretch>
            <a:fillRect/>
          </a:stretch>
        </p:blipFill>
        <p:spPr bwMode="auto">
          <a:xfrm>
            <a:off x="0" y="1555750"/>
            <a:ext cx="476250" cy="3503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xmlns:p14="http://schemas.microsoft.com/office/powerpoint/2010/main">
    <p:wipe dir="r"/>
  </p:transition>
  <p:timing>
    <p:tnLst>
      <p:par>
        <p:cTn xmlns:p14="http://schemas.microsoft.com/office/powerpoint/2010/main" id="1" dur="indefinite" restart="never" nodeType="tmRoot"/>
      </p:par>
    </p:tnLst>
  </p:timing>
  <p:txStyles>
    <p:titleStyle>
      <a:lvl1pPr algn="l" rtl="0" eaLnBrk="0" fontAlgn="base" hangingPunct="0">
        <a:lnSpc>
          <a:spcPct val="75000"/>
        </a:lnSpc>
        <a:spcBef>
          <a:spcPct val="0"/>
        </a:spcBef>
        <a:spcAft>
          <a:spcPct val="0"/>
        </a:spcAft>
        <a:defRPr sz="3200">
          <a:solidFill>
            <a:schemeClr val="tx1"/>
          </a:solidFill>
          <a:latin typeface="+mj-lt"/>
          <a:ea typeface="+mj-ea"/>
          <a:cs typeface="+mj-cs"/>
        </a:defRPr>
      </a:lvl1pPr>
      <a:lvl2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2pPr>
      <a:lvl3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3pPr>
      <a:lvl4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4pPr>
      <a:lvl5pPr algn="l" rtl="0" eaLnBrk="0" fontAlgn="base" hangingPunct="0">
        <a:lnSpc>
          <a:spcPct val="75000"/>
        </a:lnSpc>
        <a:spcBef>
          <a:spcPct val="0"/>
        </a:spcBef>
        <a:spcAft>
          <a:spcPct val="0"/>
        </a:spcAft>
        <a:defRPr sz="3200">
          <a:solidFill>
            <a:schemeClr val="tx1"/>
          </a:solidFill>
          <a:latin typeface="Arial Narrow" pitchFamily="34" charset="0"/>
          <a:cs typeface="Arial" charset="0"/>
        </a:defRPr>
      </a:lvl5pPr>
      <a:lvl6pPr marL="457200" algn="l" rtl="0" fontAlgn="base">
        <a:lnSpc>
          <a:spcPct val="75000"/>
        </a:lnSpc>
        <a:spcBef>
          <a:spcPct val="0"/>
        </a:spcBef>
        <a:spcAft>
          <a:spcPct val="0"/>
        </a:spcAft>
        <a:defRPr sz="3200">
          <a:solidFill>
            <a:schemeClr val="tx1"/>
          </a:solidFill>
          <a:latin typeface="Arial Narrow" pitchFamily="34" charset="0"/>
          <a:cs typeface="Arial"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eaLnBrk="0" fontAlgn="base" hangingPunct="0">
        <a:spcBef>
          <a:spcPct val="20000"/>
        </a:spcBef>
        <a:spcAft>
          <a:spcPct val="1500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10000"/>
        </a:spcBef>
        <a:spcAft>
          <a:spcPct val="20000"/>
        </a:spcAft>
        <a:buClr>
          <a:srgbClr val="808080"/>
        </a:buClr>
        <a:buSzPct val="60000"/>
        <a:buFont typeface="Wingdings" pitchFamily="2" charset="2"/>
        <a:buChar char="§"/>
        <a:defRPr sz="2400" i="1">
          <a:solidFill>
            <a:srgbClr val="4D4D4D"/>
          </a:solidFill>
          <a:latin typeface="+mn-lt"/>
          <a:cs typeface="+mn-cs"/>
        </a:defRPr>
      </a:lvl2pPr>
      <a:lvl3pPr marL="1143000" indent="-228600" algn="l" rtl="0" eaLnBrk="0" fontAlgn="base" hangingPunct="0">
        <a:spcBef>
          <a:spcPct val="0"/>
        </a:spcBef>
        <a:spcAft>
          <a:spcPct val="20000"/>
        </a:spcAft>
        <a:buClr>
          <a:schemeClr val="bg2"/>
        </a:buClr>
        <a:buSzPct val="75000"/>
        <a:buChar char="•"/>
        <a:defRPr sz="2400" i="1">
          <a:solidFill>
            <a:srgbClr val="4D4D4D"/>
          </a:solidFill>
          <a:latin typeface="+mn-lt"/>
          <a:cs typeface="+mn-cs"/>
        </a:defRPr>
      </a:lvl3pPr>
      <a:lvl4pPr marL="1600200" indent="-228600" algn="l" rtl="0" eaLnBrk="0" fontAlgn="base" hangingPunct="0">
        <a:spcBef>
          <a:spcPct val="20000"/>
        </a:spcBef>
        <a:spcAft>
          <a:spcPct val="0"/>
        </a:spcAft>
        <a:defRPr>
          <a:solidFill>
            <a:srgbClr val="4D4D4D"/>
          </a:solidFill>
          <a:latin typeface="+mn-lt"/>
          <a:cs typeface="+mn-cs"/>
        </a:defRPr>
      </a:lvl4pPr>
      <a:lvl5pPr marL="2057400" indent="-228600" algn="l" rtl="0" eaLnBrk="0" fontAlgn="base" hangingPunct="0">
        <a:spcBef>
          <a:spcPct val="20000"/>
        </a:spcBef>
        <a:spcAft>
          <a:spcPct val="0"/>
        </a:spcAft>
        <a:buChar char="»"/>
        <a:defRPr sz="1600">
          <a:solidFill>
            <a:srgbClr val="4D4D4D"/>
          </a:solidFill>
          <a:latin typeface="+mn-lt"/>
          <a:cs typeface="+mn-cs"/>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5.png"/><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5C..%5C..%5CLocal%20Settings%5CTemp%5CScotchgard%20Stone%20Floor%20Protector%20Payback_Final.xls" TargetMode="Externa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hyperlink" Target="..%5C..%5C..%5CMy%20Documents%5CMy%20Videos%5CConcrete%20Demo%20-%20Rep%20Version.wmv" TargetMode="Externa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3mfloo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hyperlink" Target="http://www.3M/Building" TargetMode="Externa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wmf"/><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0.jpeg"/><Relationship Id="rId1" Type="http://schemas.openxmlformats.org/officeDocument/2006/relationships/slideLayout" Target="../slideLayouts/slideLayout15.xml"/><Relationship Id="rId2"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png"/><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3.png"/><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descr="StoneTrizact_Mast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Before and After Pictures</a:t>
            </a:r>
          </a:p>
        </p:txBody>
      </p:sp>
      <p:pic>
        <p:nvPicPr>
          <p:cNvPr id="60418" name="Picture 3"/>
          <p:cNvPicPr preferRelativeResize="0">
            <a:picLocks noGrp="1" noChangeArrowheads="1"/>
          </p:cNvPicPr>
          <p:nvPr>
            <p:ph sz="half" idx="1"/>
          </p:nvPr>
        </p:nvPicPr>
        <p:blipFill>
          <a:blip r:embed="rId2" cstate="print"/>
          <a:srcRect/>
          <a:stretch>
            <a:fillRect/>
          </a:stretch>
        </p:blipFill>
        <p:spPr>
          <a:xfrm>
            <a:off x="914400" y="1981200"/>
            <a:ext cx="3656013" cy="3656013"/>
          </a:xfrm>
        </p:spPr>
      </p:pic>
      <p:pic>
        <p:nvPicPr>
          <p:cNvPr id="60419" name="Picture 4"/>
          <p:cNvPicPr preferRelativeResize="0">
            <a:picLocks noGrp="1" noChangeArrowheads="1"/>
          </p:cNvPicPr>
          <p:nvPr>
            <p:ph sz="half" idx="2"/>
          </p:nvPr>
        </p:nvPicPr>
        <p:blipFill>
          <a:blip r:embed="rId3" cstate="print"/>
          <a:srcRect/>
          <a:stretch>
            <a:fillRect/>
          </a:stretch>
        </p:blipFill>
        <p:spPr>
          <a:xfrm>
            <a:off x="4953000" y="1981200"/>
            <a:ext cx="3656013" cy="3656013"/>
          </a:xfrm>
        </p:spPr>
      </p:pic>
      <p:sp>
        <p:nvSpPr>
          <p:cNvPr id="60420" name="Text Box 5"/>
          <p:cNvSpPr txBox="1">
            <a:spLocks noChangeArrowheads="1"/>
          </p:cNvSpPr>
          <p:nvPr/>
        </p:nvSpPr>
        <p:spPr bwMode="auto">
          <a:xfrm>
            <a:off x="1828800" y="5791200"/>
            <a:ext cx="1905000" cy="396875"/>
          </a:xfrm>
          <a:prstGeom prst="rect">
            <a:avLst/>
          </a:prstGeom>
          <a:noFill/>
          <a:ln w="9525">
            <a:noFill/>
            <a:miter lim="800000"/>
            <a:headEnd/>
            <a:tailEnd/>
          </a:ln>
        </p:spPr>
        <p:txBody>
          <a:bodyPr>
            <a:spAutoFit/>
          </a:bodyPr>
          <a:lstStyle/>
          <a:p>
            <a:pPr>
              <a:spcBef>
                <a:spcPct val="50000"/>
              </a:spcBef>
            </a:pPr>
            <a:r>
              <a:rPr lang="en-US" sz="2000">
                <a:solidFill>
                  <a:srgbClr val="000000"/>
                </a:solidFill>
              </a:rPr>
              <a:t>Initial</a:t>
            </a:r>
          </a:p>
        </p:txBody>
      </p:sp>
      <p:sp>
        <p:nvSpPr>
          <p:cNvPr id="60421" name="Text Box 6"/>
          <p:cNvSpPr txBox="1">
            <a:spLocks noChangeArrowheads="1"/>
          </p:cNvSpPr>
          <p:nvPr/>
        </p:nvSpPr>
        <p:spPr bwMode="auto">
          <a:xfrm>
            <a:off x="5943600" y="5791200"/>
            <a:ext cx="1905000" cy="396875"/>
          </a:xfrm>
          <a:prstGeom prst="rect">
            <a:avLst/>
          </a:prstGeom>
          <a:noFill/>
          <a:ln w="9525">
            <a:noFill/>
            <a:miter lim="800000"/>
            <a:headEnd/>
            <a:tailEnd/>
          </a:ln>
        </p:spPr>
        <p:txBody>
          <a:bodyPr>
            <a:spAutoFit/>
          </a:bodyPr>
          <a:lstStyle/>
          <a:p>
            <a:pPr>
              <a:spcBef>
                <a:spcPct val="50000"/>
              </a:spcBef>
            </a:pPr>
            <a:r>
              <a:rPr lang="en-US" sz="2000">
                <a:solidFill>
                  <a:srgbClr val="000000"/>
                </a:solidFill>
              </a:rPr>
              <a:t>After</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mtClean="0"/>
              <a:t>Customer Payback Tool</a:t>
            </a:r>
          </a:p>
        </p:txBody>
      </p:sp>
      <p:pic>
        <p:nvPicPr>
          <p:cNvPr id="61442" name="Picture 5" descr="MCj04395930000[1]">
            <a:hlinkClick r:id="rId2" action="ppaction://hlinkfile"/>
          </p:cNvPr>
          <p:cNvPicPr>
            <a:picLocks noChangeAspect="1" noChangeArrowheads="1"/>
          </p:cNvPicPr>
          <p:nvPr/>
        </p:nvPicPr>
        <p:blipFill>
          <a:blip r:embed="rId3" cstate="print"/>
          <a:srcRect/>
          <a:stretch>
            <a:fillRect/>
          </a:stretch>
        </p:blipFill>
        <p:spPr bwMode="auto">
          <a:xfrm>
            <a:off x="3124200" y="3048000"/>
            <a:ext cx="2486025" cy="1536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Instructional Video</a:t>
            </a:r>
          </a:p>
        </p:txBody>
      </p:sp>
      <p:pic>
        <p:nvPicPr>
          <p:cNvPr id="62466" name="Picture 3" descr="MCj04348270000[1]">
            <a:hlinkClick r:id="rId2" action="ppaction://hlinkfile"/>
          </p:cNvPr>
          <p:cNvPicPr>
            <a:picLocks noGrp="1" noChangeAspect="1" noChangeArrowheads="1"/>
          </p:cNvPicPr>
          <p:nvPr>
            <p:ph type="body" idx="1"/>
          </p:nvPr>
        </p:nvPicPr>
        <p:blipFill>
          <a:blip r:embed="rId3" cstate="print"/>
          <a:srcRect/>
          <a:stretch>
            <a:fillRect/>
          </a:stretch>
        </p:blipFill>
        <p:spPr>
          <a:xfrm>
            <a:off x="3124200" y="3048000"/>
            <a:ext cx="1739900" cy="1057275"/>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mtClean="0"/>
              <a:t>Initial Application</a:t>
            </a:r>
          </a:p>
        </p:txBody>
      </p:sp>
      <p:sp>
        <p:nvSpPr>
          <p:cNvPr id="99331" name="Rectangle 3"/>
          <p:cNvSpPr>
            <a:spLocks noGrp="1" noChangeArrowheads="1"/>
          </p:cNvSpPr>
          <p:nvPr>
            <p:ph type="body" idx="1"/>
          </p:nvPr>
        </p:nvSpPr>
        <p:spPr>
          <a:xfrm>
            <a:off x="838200" y="2514600"/>
            <a:ext cx="7543800" cy="2438400"/>
          </a:xfrm>
        </p:spPr>
        <p:txBody>
          <a:bodyPr/>
          <a:lstStyle/>
          <a:p>
            <a:pPr marL="228600" indent="-228600" eaLnBrk="1" hangingPunct="1">
              <a:lnSpc>
                <a:spcPct val="90000"/>
              </a:lnSpc>
              <a:buFontTx/>
              <a:buAutoNum type="arabicPeriod"/>
            </a:pPr>
            <a:r>
              <a:rPr lang="en-US" sz="1800" dirty="0" smtClean="0"/>
              <a:t>Strip all old finish or other coatings from floor using a 3M™ floor stripper and a 3M</a:t>
            </a:r>
            <a:r>
              <a:rPr lang="en-US" sz="1800" dirty="0" smtClean="0">
                <a:ea typeface="Times New Roman"/>
                <a:cs typeface="Vrinda"/>
              </a:rPr>
              <a:t>™</a:t>
            </a:r>
            <a:r>
              <a:rPr lang="en-US" sz="1800" dirty="0" smtClean="0"/>
              <a:t> stripping pad.  Rinse and allow floor to dry thoroughly.  (3M™ Scotch-</a:t>
            </a:r>
            <a:r>
              <a:rPr lang="en-US" sz="1800" dirty="0" err="1" smtClean="0"/>
              <a:t>Brite</a:t>
            </a:r>
            <a:r>
              <a:rPr lang="en-US" sz="1800" dirty="0" smtClean="0"/>
              <a:t>™ Hi Production Stripping Sheets work well on concrete and terrazzo)</a:t>
            </a:r>
          </a:p>
          <a:p>
            <a:pPr marL="228600" indent="-228600" eaLnBrk="1" hangingPunct="1">
              <a:lnSpc>
                <a:spcPct val="90000"/>
              </a:lnSpc>
              <a:buFontTx/>
              <a:buAutoNum type="arabicPeriod"/>
            </a:pPr>
            <a:r>
              <a:rPr lang="en-US" sz="1800" dirty="0" smtClean="0"/>
              <a:t>If floor has deep scratches or pitting, use the 3M™ </a:t>
            </a:r>
            <a:r>
              <a:rPr lang="en-US" sz="1800" dirty="0" err="1" smtClean="0"/>
              <a:t>Trizact</a:t>
            </a:r>
            <a:r>
              <a:rPr lang="en-US" sz="1800" dirty="0" smtClean="0"/>
              <a:t>™ Diamond HX Discs.  Otherwise, skip to step: </a:t>
            </a:r>
          </a:p>
          <a:p>
            <a:pPr marL="228600" indent="-228600" eaLnBrk="1" hangingPunct="1">
              <a:lnSpc>
                <a:spcPct val="90000"/>
              </a:lnSpc>
              <a:buFontTx/>
              <a:buAutoNum type="arabicPeriod"/>
            </a:pPr>
            <a:r>
              <a:rPr lang="en-US" sz="1800" dirty="0" smtClean="0"/>
              <a:t>Attach four 3M™ </a:t>
            </a:r>
            <a:r>
              <a:rPr lang="en-US" sz="1800" dirty="0" err="1" smtClean="0"/>
              <a:t>Trizact</a:t>
            </a:r>
            <a:r>
              <a:rPr lang="en-US" sz="1800" dirty="0" smtClean="0"/>
              <a:t>™ Diamond HX Disc Gold (gold/orange backing) to a 3M™ White Super Polish Pad 4100 in the 12:00, 3:00, 6:00 and 9:00 positions.</a:t>
            </a:r>
          </a:p>
          <a:p>
            <a:pPr marL="228600" indent="-228600" eaLnBrk="1" hangingPunct="1">
              <a:lnSpc>
                <a:spcPct val="90000"/>
              </a:lnSpc>
              <a:buFontTx/>
              <a:buAutoNum type="arabicPeriod"/>
            </a:pPr>
            <a:r>
              <a:rPr lang="en-US" sz="1800" dirty="0" smtClean="0"/>
              <a:t>Make 4 passes with the 3M™ </a:t>
            </a:r>
            <a:r>
              <a:rPr lang="en-US" sz="1800" dirty="0" err="1" smtClean="0"/>
              <a:t>Trizact</a:t>
            </a:r>
            <a:r>
              <a:rPr lang="en-US" sz="1800" dirty="0" smtClean="0"/>
              <a:t>™ Diamond HX Disc Gold with squeegee up and solution on. 5th pass should be with squeegee down. 6th pass with squeegee up and solution on. (6 total passes)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5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3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93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9331">
                                            <p:txEl>
                                              <p:pRg st="1" end="1"/>
                                            </p:txEl>
                                          </p:spTgt>
                                        </p:tgtEl>
                                        <p:attrNameLst>
                                          <p:attrName>style.visibility</p:attrName>
                                        </p:attrNameLst>
                                      </p:cBhvr>
                                      <p:to>
                                        <p:strVal val="visible"/>
                                      </p:to>
                                    </p:set>
                                    <p:anim calcmode="lin" valueType="num">
                                      <p:cBhvr>
                                        <p:cTn id="14" dur="5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933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93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9331">
                                            <p:txEl>
                                              <p:pRg st="2" end="2"/>
                                            </p:txEl>
                                          </p:spTgt>
                                        </p:tgtEl>
                                        <p:attrNameLst>
                                          <p:attrName>style.visibility</p:attrName>
                                        </p:attrNameLst>
                                      </p:cBhvr>
                                      <p:to>
                                        <p:strVal val="visible"/>
                                      </p:to>
                                    </p:set>
                                    <p:anim calcmode="lin" valueType="num">
                                      <p:cBhvr>
                                        <p:cTn id="21" dur="5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933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93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9331">
                                            <p:txEl>
                                              <p:pRg st="3" end="3"/>
                                            </p:txEl>
                                          </p:spTgt>
                                        </p:tgtEl>
                                        <p:attrNameLst>
                                          <p:attrName>style.visibility</p:attrName>
                                        </p:attrNameLst>
                                      </p:cBhvr>
                                      <p:to>
                                        <p:strVal val="visible"/>
                                      </p:to>
                                    </p:set>
                                    <p:anim calcmode="lin" valueType="num">
                                      <p:cBhvr>
                                        <p:cTn id="28" dur="500" fill="hold"/>
                                        <p:tgtEl>
                                          <p:spTgt spid="9933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933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dirty="0" smtClean="0"/>
              <a:t>Initial Application</a:t>
            </a:r>
          </a:p>
        </p:txBody>
      </p:sp>
      <p:sp>
        <p:nvSpPr>
          <p:cNvPr id="99331" name="Rectangle 3"/>
          <p:cNvSpPr>
            <a:spLocks noGrp="1" noChangeArrowheads="1"/>
          </p:cNvSpPr>
          <p:nvPr>
            <p:ph type="body" idx="1"/>
          </p:nvPr>
        </p:nvSpPr>
        <p:spPr>
          <a:xfrm>
            <a:off x="838200" y="2514600"/>
            <a:ext cx="7543800" cy="2438400"/>
          </a:xfrm>
        </p:spPr>
        <p:txBody>
          <a:bodyPr/>
          <a:lstStyle/>
          <a:p>
            <a:pPr marL="342900" indent="-342900" eaLnBrk="1" hangingPunct="1">
              <a:lnSpc>
                <a:spcPct val="90000"/>
              </a:lnSpc>
              <a:buFontTx/>
              <a:buAutoNum type="arabicPeriod" startAt="5"/>
            </a:pPr>
            <a:r>
              <a:rPr lang="en-US" sz="1800" dirty="0" smtClean="0"/>
              <a:t>If 3M™ </a:t>
            </a:r>
            <a:r>
              <a:rPr lang="en-US" sz="1800" dirty="0" err="1" smtClean="0"/>
              <a:t>Trizact</a:t>
            </a:r>
            <a:r>
              <a:rPr lang="en-US" sz="1800" dirty="0" smtClean="0"/>
              <a:t>™ Diamond HX Disc Gold were used, make 2 passes with the 3M™ </a:t>
            </a:r>
            <a:r>
              <a:rPr lang="en-US" sz="1800" dirty="0" err="1" smtClean="0"/>
              <a:t>Trizact</a:t>
            </a:r>
            <a:r>
              <a:rPr lang="en-US" sz="1800" dirty="0" smtClean="0"/>
              <a:t>™ Diamond HX Red with squeegee up and solution on. 3rd pass should be with squeegee down. 4th pass with squeegee up and solution on. (4 total passes)</a:t>
            </a:r>
          </a:p>
          <a:p>
            <a:pPr marL="793750" lvl="1" indent="-228600" eaLnBrk="1" hangingPunct="1">
              <a:lnSpc>
                <a:spcPct val="90000"/>
              </a:lnSpc>
              <a:buFont typeface="Arial" charset="0"/>
              <a:buChar char="•"/>
            </a:pPr>
            <a:r>
              <a:rPr lang="en-US" sz="1600" dirty="0" smtClean="0"/>
              <a:t>If 3M™ </a:t>
            </a:r>
            <a:r>
              <a:rPr lang="en-US" sz="1600" dirty="0" err="1" smtClean="0"/>
              <a:t>Trizact</a:t>
            </a:r>
            <a:r>
              <a:rPr lang="en-US" sz="1600" dirty="0" smtClean="0"/>
              <a:t>™ Diamond HX Disc Gold were not used, make 4 passes with the 3M™ </a:t>
            </a:r>
            <a:r>
              <a:rPr lang="en-US" sz="1600" dirty="0" err="1" smtClean="0"/>
              <a:t>Trizact</a:t>
            </a:r>
            <a:r>
              <a:rPr lang="en-US" sz="1600" dirty="0" smtClean="0"/>
              <a:t>™ Diamond HX Disc Red with squeegee up and solution on. 5th pass should be with squeegee down. 6th pass with squeegee up and solution on. (6 total passes)</a:t>
            </a:r>
          </a:p>
          <a:p>
            <a:pPr marL="342900" indent="-342900" eaLnBrk="1" hangingPunct="1">
              <a:lnSpc>
                <a:spcPct val="90000"/>
              </a:lnSpc>
              <a:buFontTx/>
              <a:buAutoNum type="arabicPeriod" startAt="5"/>
            </a:pPr>
            <a:r>
              <a:rPr lang="en-US" sz="1800" dirty="0" smtClean="0"/>
              <a:t>Make 5 passes with the 3M™ </a:t>
            </a:r>
            <a:r>
              <a:rPr lang="en-US" sz="1800" dirty="0" err="1" smtClean="0"/>
              <a:t>Trizact</a:t>
            </a:r>
            <a:r>
              <a:rPr lang="en-US" sz="1800" dirty="0" smtClean="0"/>
              <a:t>™ Diamond HX Disc Blue with squeegee up and solution on. 6th pass should be with squeegee down.  </a:t>
            </a:r>
          </a:p>
          <a:p>
            <a:pPr marL="342900" indent="-342900" eaLnBrk="1" hangingPunct="1">
              <a:lnSpc>
                <a:spcPct val="90000"/>
              </a:lnSpc>
              <a:buFontTx/>
              <a:buAutoNum type="arabicPeriod" startAt="5"/>
            </a:pPr>
            <a:r>
              <a:rPr lang="en-US" sz="1800" dirty="0" smtClean="0"/>
              <a:t>Clean the floor with </a:t>
            </a:r>
            <a:r>
              <a:rPr lang="en-US" sz="1800" dirty="0" err="1" smtClean="0"/>
              <a:t>autoscrubber</a:t>
            </a:r>
            <a:r>
              <a:rPr lang="en-US" sz="1800" dirty="0" smtClean="0"/>
              <a:t> and water using the 3M™ Red Buffer Pad 5100 to remove any remaining residue.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5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3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93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9331">
                                            <p:txEl>
                                              <p:pRg st="1" end="1"/>
                                            </p:txEl>
                                          </p:spTgt>
                                        </p:tgtEl>
                                        <p:attrNameLst>
                                          <p:attrName>style.visibility</p:attrName>
                                        </p:attrNameLst>
                                      </p:cBhvr>
                                      <p:to>
                                        <p:strVal val="visible"/>
                                      </p:to>
                                    </p:set>
                                    <p:anim calcmode="lin" valueType="num">
                                      <p:cBhvr>
                                        <p:cTn id="14" dur="5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933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93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9331">
                                            <p:txEl>
                                              <p:pRg st="2" end="2"/>
                                            </p:txEl>
                                          </p:spTgt>
                                        </p:tgtEl>
                                        <p:attrNameLst>
                                          <p:attrName>style.visibility</p:attrName>
                                        </p:attrNameLst>
                                      </p:cBhvr>
                                      <p:to>
                                        <p:strVal val="visible"/>
                                      </p:to>
                                    </p:set>
                                    <p:anim calcmode="lin" valueType="num">
                                      <p:cBhvr>
                                        <p:cTn id="21" dur="5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933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93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9331">
                                            <p:txEl>
                                              <p:pRg st="3" end="3"/>
                                            </p:txEl>
                                          </p:spTgt>
                                        </p:tgtEl>
                                        <p:attrNameLst>
                                          <p:attrName>style.visibility</p:attrName>
                                        </p:attrNameLst>
                                      </p:cBhvr>
                                      <p:to>
                                        <p:strVal val="visible"/>
                                      </p:to>
                                    </p:set>
                                    <p:anim calcmode="lin" valueType="num">
                                      <p:cBhvr>
                                        <p:cTn id="28" dur="500" fill="hold"/>
                                        <p:tgtEl>
                                          <p:spTgt spid="9933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933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smtClean="0"/>
              <a:t>Initial Application</a:t>
            </a:r>
          </a:p>
        </p:txBody>
      </p:sp>
      <p:sp>
        <p:nvSpPr>
          <p:cNvPr id="99331" name="Rectangle 3"/>
          <p:cNvSpPr>
            <a:spLocks noGrp="1" noChangeArrowheads="1"/>
          </p:cNvSpPr>
          <p:nvPr>
            <p:ph type="body" idx="1"/>
          </p:nvPr>
        </p:nvSpPr>
        <p:spPr>
          <a:xfrm>
            <a:off x="914400" y="2514600"/>
            <a:ext cx="8001000" cy="2438400"/>
          </a:xfrm>
        </p:spPr>
        <p:txBody>
          <a:bodyPr/>
          <a:lstStyle/>
          <a:p>
            <a:pPr marL="342900" indent="-342900" eaLnBrk="1" hangingPunct="1">
              <a:lnSpc>
                <a:spcPct val="90000"/>
              </a:lnSpc>
              <a:buFontTx/>
              <a:buAutoNum type="arabicPeriod" startAt="8"/>
            </a:pPr>
            <a:r>
              <a:rPr lang="en-US" sz="1800" dirty="0" smtClean="0"/>
              <a:t>Make 4 passes using a </a:t>
            </a:r>
            <a:r>
              <a:rPr lang="en-US" sz="1800" dirty="0" err="1" smtClean="0"/>
              <a:t>burnisher</a:t>
            </a:r>
            <a:r>
              <a:rPr lang="en-US" sz="1800" dirty="0" smtClean="0"/>
              <a:t> and the Scotch-</a:t>
            </a:r>
            <a:r>
              <a:rPr lang="en-US" sz="1800" dirty="0" err="1" smtClean="0"/>
              <a:t>Brite</a:t>
            </a:r>
            <a:r>
              <a:rPr lang="en-US" sz="1800" dirty="0" smtClean="0"/>
              <a:t>™ Purple Diamond Floor Pad Plus. </a:t>
            </a:r>
          </a:p>
          <a:p>
            <a:pPr marL="342900" indent="-342900" eaLnBrk="1" hangingPunct="1">
              <a:lnSpc>
                <a:spcPct val="90000"/>
              </a:lnSpc>
              <a:buFontTx/>
              <a:buAutoNum type="arabicPeriod" startAt="8"/>
            </a:pPr>
            <a:r>
              <a:rPr lang="en-US" sz="1800" dirty="0" smtClean="0"/>
              <a:t>Dust the floor using the 3M™ Easy Trap Duster.</a:t>
            </a:r>
          </a:p>
          <a:p>
            <a:pPr marL="342900" indent="-342900" eaLnBrk="1" hangingPunct="1">
              <a:lnSpc>
                <a:spcPct val="90000"/>
              </a:lnSpc>
              <a:buFontTx/>
              <a:buAutoNum type="arabicPeriod" startAt="8"/>
            </a:pPr>
            <a:r>
              <a:rPr lang="en-US" sz="1800" dirty="0" smtClean="0"/>
              <a:t>Wet the 3M™ Easy Shine Applicator Pad with the </a:t>
            </a:r>
            <a:r>
              <a:rPr lang="en-US" sz="1800" dirty="0" err="1" smtClean="0"/>
              <a:t>Scotchgard</a:t>
            </a:r>
            <a:r>
              <a:rPr lang="en-US" sz="1800" dirty="0" smtClean="0"/>
              <a:t>™ Stone Floor Protector and then apply a thin, uniform coat of </a:t>
            </a:r>
            <a:r>
              <a:rPr lang="en-US" sz="1800" dirty="0" err="1" smtClean="0"/>
              <a:t>Scotchgard</a:t>
            </a:r>
            <a:r>
              <a:rPr lang="en-US" sz="1800" dirty="0" smtClean="0"/>
              <a:t>™ Stone Floor Protector to the floor using the 3M™ Easy Shine Applicator System.  Allow 15 to 30 minutes of drying time. Burnish the floor 6 times with the Scotch-</a:t>
            </a:r>
            <a:r>
              <a:rPr lang="en-US" sz="1800" dirty="0" err="1" smtClean="0"/>
              <a:t>Brite</a:t>
            </a:r>
            <a:r>
              <a:rPr lang="en-US" sz="1800" dirty="0" smtClean="0"/>
              <a:t>™ Purple Diamond Floor Pad Plus. </a:t>
            </a:r>
          </a:p>
          <a:p>
            <a:pPr marL="342900" indent="-342900" eaLnBrk="1" hangingPunct="1">
              <a:lnSpc>
                <a:spcPct val="90000"/>
              </a:lnSpc>
              <a:buFontTx/>
              <a:buAutoNum type="arabicPeriod" startAt="8"/>
            </a:pPr>
            <a:r>
              <a:rPr lang="en-US" sz="1800" dirty="0" smtClean="0"/>
              <a:t>Dust the floor using the 3M™ Easy Trap Duster. Apply a second thin, uniform coat of </a:t>
            </a:r>
            <a:r>
              <a:rPr lang="en-US" sz="1800" dirty="0" err="1" smtClean="0"/>
              <a:t>Scotchgard</a:t>
            </a:r>
            <a:r>
              <a:rPr lang="en-US" sz="1800" dirty="0" smtClean="0"/>
              <a:t>™ Stone Floor Protector using the 3M™ Easy Shine Applicator System. Allow 15 to 30 minutes of drying time. Burnish the floor again 6 times using the Scotch-</a:t>
            </a:r>
            <a:r>
              <a:rPr lang="en-US" sz="1800" dirty="0" err="1" smtClean="0"/>
              <a:t>Brite</a:t>
            </a:r>
            <a:r>
              <a:rPr lang="en-US" sz="1800" dirty="0" smtClean="0"/>
              <a:t>™ Purple Diamond Floor Pad Plus.</a:t>
            </a:r>
          </a:p>
          <a:p>
            <a:pPr marL="342900" indent="-342900" eaLnBrk="1" hangingPunct="1">
              <a:lnSpc>
                <a:spcPct val="90000"/>
              </a:lnSpc>
              <a:buFontTx/>
              <a:buNone/>
            </a:pPr>
            <a:endParaRPr lang="en-US" sz="1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5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3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93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9331">
                                            <p:txEl>
                                              <p:pRg st="1" end="1"/>
                                            </p:txEl>
                                          </p:spTgt>
                                        </p:tgtEl>
                                        <p:attrNameLst>
                                          <p:attrName>style.visibility</p:attrName>
                                        </p:attrNameLst>
                                      </p:cBhvr>
                                      <p:to>
                                        <p:strVal val="visible"/>
                                      </p:to>
                                    </p:set>
                                    <p:anim calcmode="lin" valueType="num">
                                      <p:cBhvr>
                                        <p:cTn id="14" dur="5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933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93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9331">
                                            <p:txEl>
                                              <p:pRg st="2" end="2"/>
                                            </p:txEl>
                                          </p:spTgt>
                                        </p:tgtEl>
                                        <p:attrNameLst>
                                          <p:attrName>style.visibility</p:attrName>
                                        </p:attrNameLst>
                                      </p:cBhvr>
                                      <p:to>
                                        <p:strVal val="visible"/>
                                      </p:to>
                                    </p:set>
                                    <p:anim calcmode="lin" valueType="num">
                                      <p:cBhvr>
                                        <p:cTn id="21" dur="5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933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93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9331">
                                            <p:txEl>
                                              <p:pRg st="3" end="3"/>
                                            </p:txEl>
                                          </p:spTgt>
                                        </p:tgtEl>
                                        <p:attrNameLst>
                                          <p:attrName>style.visibility</p:attrName>
                                        </p:attrNameLst>
                                      </p:cBhvr>
                                      <p:to>
                                        <p:strVal val="visible"/>
                                      </p:to>
                                    </p:set>
                                    <p:anim calcmode="lin" valueType="num">
                                      <p:cBhvr>
                                        <p:cTn id="28" dur="500" fill="hold"/>
                                        <p:tgtEl>
                                          <p:spTgt spid="9933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933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t>Maintenance</a:t>
            </a:r>
          </a:p>
        </p:txBody>
      </p:sp>
      <p:sp>
        <p:nvSpPr>
          <p:cNvPr id="100355" name="Rectangle 3"/>
          <p:cNvSpPr>
            <a:spLocks noGrp="1" noChangeArrowheads="1"/>
          </p:cNvSpPr>
          <p:nvPr>
            <p:ph type="body" idx="1"/>
          </p:nvPr>
        </p:nvSpPr>
        <p:spPr>
          <a:xfrm>
            <a:off x="1447800" y="2286000"/>
            <a:ext cx="6858000" cy="2438400"/>
          </a:xfrm>
        </p:spPr>
        <p:txBody>
          <a:bodyPr/>
          <a:lstStyle/>
          <a:p>
            <a:pPr marL="304800" indent="-304800" eaLnBrk="1" hangingPunct="1"/>
            <a:r>
              <a:rPr lang="en-US" dirty="0" smtClean="0"/>
              <a:t>Dust mop, damp mop or machine scrub as necessary.  </a:t>
            </a:r>
          </a:p>
          <a:p>
            <a:pPr marL="304800" indent="-304800" eaLnBrk="1" hangingPunct="1"/>
            <a:r>
              <a:rPr lang="en-US" dirty="0" smtClean="0"/>
              <a:t>For optimum appearance, auto scrub with the 3M™ Neutral Cleaner Concentrate 3L/3H (for use with the 3M™ Twist ‘n Fill™ Chemical Management System) and Scotch-</a:t>
            </a:r>
            <a:r>
              <a:rPr lang="en-US" dirty="0" err="1" smtClean="0"/>
              <a:t>Brite</a:t>
            </a:r>
            <a:r>
              <a:rPr lang="en-US" dirty="0" smtClean="0"/>
              <a:t>™ Purple Diamond Floor Pad Plus</a:t>
            </a:r>
          </a:p>
          <a:p>
            <a:pPr marL="304800" indent="-304800" eaLnBrk="1" hangingPunct="1"/>
            <a:r>
              <a:rPr lang="en-US" dirty="0" smtClean="0"/>
              <a:t>When appearance of floor begins to dull, burnish the floor using the Scotch-</a:t>
            </a:r>
            <a:r>
              <a:rPr lang="en-US" dirty="0" err="1" smtClean="0"/>
              <a:t>Brite</a:t>
            </a:r>
            <a:r>
              <a:rPr lang="en-US" dirty="0" smtClean="0"/>
              <a:t>™ Purple Diamond Floor Pad (typically one to two times per month).</a:t>
            </a:r>
          </a:p>
          <a:p>
            <a:pPr marL="304800" indent="-304800" eaLnBrk="1" hangingPunct="1"/>
            <a:r>
              <a:rPr lang="en-US" dirty="0" smtClean="0"/>
              <a:t>Recoat traffic areas or entire floor as necessary with </a:t>
            </a:r>
            <a:r>
              <a:rPr lang="en-US" dirty="0" err="1" smtClean="0"/>
              <a:t>Scotchgard</a:t>
            </a:r>
            <a:r>
              <a:rPr lang="en-US" dirty="0" smtClean="0"/>
              <a:t>™ Stone Floor Protector using the 3M™ Easy Shine Applicator System.  Be sure floor is clean and free of marks before recoating (typically one to two times per year).  Using the 3M™ Blue Cleaner Pad 5300 with 3M™ Neutral Cleaner Concentrate 3L/3H (for use with the 3M™ Twist ‘n Fill™ Chemical Management System) will properly prepare the floor for recoating.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500" fill="hold"/>
                                        <p:tgtEl>
                                          <p:spTgt spid="1003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03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03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0355">
                                            <p:txEl>
                                              <p:pRg st="1" end="1"/>
                                            </p:txEl>
                                          </p:spTgt>
                                        </p:tgtEl>
                                        <p:attrNameLst>
                                          <p:attrName>style.visibility</p:attrName>
                                        </p:attrNameLst>
                                      </p:cBhvr>
                                      <p:to>
                                        <p:strVal val="visible"/>
                                      </p:to>
                                    </p:set>
                                    <p:anim calcmode="lin" valueType="num">
                                      <p:cBhvr>
                                        <p:cTn id="14" dur="500" fill="hold"/>
                                        <p:tgtEl>
                                          <p:spTgt spid="10035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035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03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0355">
                                            <p:txEl>
                                              <p:pRg st="2" end="2"/>
                                            </p:txEl>
                                          </p:spTgt>
                                        </p:tgtEl>
                                        <p:attrNameLst>
                                          <p:attrName>style.visibility</p:attrName>
                                        </p:attrNameLst>
                                      </p:cBhvr>
                                      <p:to>
                                        <p:strVal val="visible"/>
                                      </p:to>
                                    </p:set>
                                    <p:anim calcmode="lin" valueType="num">
                                      <p:cBhvr>
                                        <p:cTn id="21" dur="500" fill="hold"/>
                                        <p:tgtEl>
                                          <p:spTgt spid="10035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035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035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0355">
                                            <p:txEl>
                                              <p:pRg st="3" end="3"/>
                                            </p:txEl>
                                          </p:spTgt>
                                        </p:tgtEl>
                                        <p:attrNameLst>
                                          <p:attrName>style.visibility</p:attrName>
                                        </p:attrNameLst>
                                      </p:cBhvr>
                                      <p:to>
                                        <p:strVal val="visible"/>
                                      </p:to>
                                    </p:set>
                                    <p:anim calcmode="lin" valueType="num">
                                      <p:cBhvr>
                                        <p:cTn id="28" dur="500" fill="hold"/>
                                        <p:tgtEl>
                                          <p:spTgt spid="10035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035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mtClean="0"/>
              <a:t>Typical Maintenance Requirements</a:t>
            </a:r>
          </a:p>
        </p:txBody>
      </p:sp>
      <p:graphicFrame>
        <p:nvGraphicFramePr>
          <p:cNvPr id="101413" name="Group 37"/>
          <p:cNvGraphicFramePr>
            <a:graphicFrameLocks noGrp="1"/>
          </p:cNvGraphicFramePr>
          <p:nvPr>
            <p:ph idx="1"/>
          </p:nvPr>
        </p:nvGraphicFramePr>
        <p:xfrm>
          <a:off x="1600200" y="3124200"/>
          <a:ext cx="6858000" cy="2528572"/>
        </p:xfrm>
        <a:graphic>
          <a:graphicData uri="http://schemas.openxmlformats.org/drawingml/2006/table">
            <a:tbl>
              <a:tblPr/>
              <a:tblGrid>
                <a:gridCol w="2286000"/>
                <a:gridCol w="2286000"/>
                <a:gridCol w="2286000"/>
              </a:tblGrid>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Customer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Hospital / School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Retail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Traffic Levels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 of Coats on Initial Application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Burnishing Frequency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1x/month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1-2x/month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Refresher Coat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1x/yr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ヒラギノ角ゴ Pro W3" pitchFamily="1" charset="-128"/>
                        </a:rPr>
                        <a:t>1-2x/yr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t>3M™ Electric Variable Speed Polisher</a:t>
            </a:r>
          </a:p>
        </p:txBody>
      </p:sp>
      <p:sp>
        <p:nvSpPr>
          <p:cNvPr id="68610" name="Content Placeholder 2"/>
          <p:cNvSpPr>
            <a:spLocks noGrp="1"/>
          </p:cNvSpPr>
          <p:nvPr>
            <p:ph idx="1"/>
          </p:nvPr>
        </p:nvSpPr>
        <p:spPr/>
        <p:txBody>
          <a:bodyPr/>
          <a:lstStyle/>
          <a:p>
            <a:pPr eaLnBrk="1" hangingPunct="1"/>
            <a:r>
              <a:rPr lang="en-US" dirty="0" smtClean="0"/>
              <a:t>Designed for use on stairs, corners, and other tight spaces</a:t>
            </a:r>
          </a:p>
          <a:p>
            <a:pPr eaLnBrk="1" hangingPunct="1"/>
            <a:r>
              <a:rPr lang="en-US" dirty="0" smtClean="0"/>
              <a:t>11 Amp motor delivers 37.5% more power.*</a:t>
            </a:r>
          </a:p>
          <a:p>
            <a:pPr eaLnBrk="1" hangingPunct="1"/>
            <a:r>
              <a:rPr lang="en-US" dirty="0" smtClean="0"/>
              <a:t>More control. Maintain speed and power under load with 1,000 - 3,000 rpm variable speed control.</a:t>
            </a:r>
          </a:p>
          <a:p>
            <a:pPr eaLnBrk="1" hangingPunct="1"/>
            <a:r>
              <a:rPr lang="en-US" dirty="0" smtClean="0"/>
              <a:t>More comfort. 3M gripping material and vibration-absorbing handle improve comfort.</a:t>
            </a:r>
          </a:p>
          <a:p>
            <a:pPr eaLnBrk="1" hangingPunct="1"/>
            <a:r>
              <a:rPr lang="en-US" dirty="0" smtClean="0"/>
              <a:t>More durability. Solid, lightweight construction with an extra-long and extra strong power cord.</a:t>
            </a:r>
          </a:p>
        </p:txBody>
      </p:sp>
      <p:sp>
        <p:nvSpPr>
          <p:cNvPr id="4" name="Date Placeholder 3"/>
          <p:cNvSpPr>
            <a:spLocks noGrp="1"/>
          </p:cNvSpPr>
          <p:nvPr>
            <p:ph type="dt" sz="quarter" idx="10"/>
          </p:nvPr>
        </p:nvSpPr>
        <p:spPr/>
        <p:txBody>
          <a:bodyPr/>
          <a:lstStyle/>
          <a:p>
            <a:pPr>
              <a:defRPr/>
            </a:pPr>
            <a:r>
              <a:rPr lang="en-US" dirty="0" smtClean="0"/>
              <a:t>© 3M 2011. Version A. </a:t>
            </a:r>
          </a:p>
          <a:p>
            <a:pPr>
              <a:defRPr/>
            </a:pPr>
            <a:r>
              <a:rPr lang="en-US" dirty="0" smtClean="0"/>
              <a:t> All Rights Reserved.</a:t>
            </a:r>
            <a:endParaRPr lang="en-US" dirty="0"/>
          </a:p>
        </p:txBody>
      </p:sp>
      <p:pic>
        <p:nvPicPr>
          <p:cNvPr id="68612" name="Picture 7"/>
          <p:cNvPicPr>
            <a:picLocks noChangeAspect="1" noChangeArrowheads="1"/>
          </p:cNvPicPr>
          <p:nvPr/>
        </p:nvPicPr>
        <p:blipFill>
          <a:blip r:embed="rId2" cstate="print"/>
          <a:srcRect/>
          <a:stretch>
            <a:fillRect/>
          </a:stretch>
        </p:blipFill>
        <p:spPr bwMode="auto">
          <a:xfrm>
            <a:off x="7232650" y="0"/>
            <a:ext cx="1911350" cy="1600200"/>
          </a:xfrm>
          <a:prstGeom prst="rect">
            <a:avLst/>
          </a:prstGeom>
          <a:noFill/>
          <a:ln w="9525">
            <a:noFill/>
            <a:miter lim="800000"/>
            <a:headEnd/>
            <a:tailEnd/>
          </a:ln>
        </p:spPr>
      </p:pic>
      <p:sp>
        <p:nvSpPr>
          <p:cNvPr id="68613" name="TextBox 5"/>
          <p:cNvSpPr txBox="1">
            <a:spLocks noChangeArrowheads="1"/>
          </p:cNvSpPr>
          <p:nvPr/>
        </p:nvSpPr>
        <p:spPr bwMode="auto">
          <a:xfrm>
            <a:off x="1828800" y="5943600"/>
            <a:ext cx="5715000" cy="646113"/>
          </a:xfrm>
          <a:prstGeom prst="rect">
            <a:avLst/>
          </a:prstGeom>
          <a:noFill/>
          <a:ln w="9525">
            <a:noFill/>
            <a:miter lim="800000"/>
            <a:headEnd/>
            <a:tailEnd/>
          </a:ln>
        </p:spPr>
        <p:txBody>
          <a:bodyPr>
            <a:spAutoFit/>
          </a:bodyPr>
          <a:lstStyle/>
          <a:p>
            <a:r>
              <a:rPr lang="en-US" i="1"/>
              <a:t>*Compared to polishers with an 8 Amp motor.</a:t>
            </a:r>
          </a:p>
          <a:p>
            <a:endParaRPr lang="en-US"/>
          </a:p>
        </p:txBody>
      </p:sp>
    </p:spTree>
  </p:cSld>
  <p:clrMapOvr>
    <a:masterClrMapping/>
  </p:clrMapOvr>
  <p:transition xmlns:p14="http://schemas.microsoft.com/office/powerpoint/2010/mai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How to Use</a:t>
            </a:r>
          </a:p>
        </p:txBody>
      </p:sp>
      <p:sp>
        <p:nvSpPr>
          <p:cNvPr id="69634" name="Content Placeholder 2"/>
          <p:cNvSpPr>
            <a:spLocks noGrp="1"/>
          </p:cNvSpPr>
          <p:nvPr>
            <p:ph idx="1"/>
          </p:nvPr>
        </p:nvSpPr>
        <p:spPr/>
        <p:txBody>
          <a:bodyPr/>
          <a:lstStyle/>
          <a:p>
            <a:pPr eaLnBrk="1" hangingPunct="1"/>
            <a:r>
              <a:rPr lang="en-US" smtClean="0"/>
              <a:t>Step 1: Using the 3M™ Trizact™ Diamond HX Gold Disc, make 6 overlapping passes</a:t>
            </a:r>
          </a:p>
          <a:p>
            <a:pPr lvl="1" eaLnBrk="1" hangingPunct="1"/>
            <a:r>
              <a:rPr lang="en-US" smtClean="0"/>
              <a:t>Surface should have adequate water to generate slurry</a:t>
            </a:r>
          </a:p>
          <a:p>
            <a:pPr eaLnBrk="1" hangingPunct="1"/>
            <a:r>
              <a:rPr lang="en-US" smtClean="0"/>
              <a:t>Step 2: Wipe up slurry, add fresh water to surface and make 4 overlapping passes with 3M™ Trizact™ Diamond HX Red Disc</a:t>
            </a:r>
          </a:p>
          <a:p>
            <a:pPr eaLnBrk="1" hangingPunct="1"/>
            <a:r>
              <a:rPr lang="en-US" smtClean="0"/>
              <a:t>Step 3: Wipe up slurry, add fresh water to surface and make 6 overlapping passes with 3M™ Trizact™ Diamond HX Blue Disc</a:t>
            </a:r>
          </a:p>
        </p:txBody>
      </p:sp>
      <p:sp>
        <p:nvSpPr>
          <p:cNvPr id="4" name="Date Placeholder 3"/>
          <p:cNvSpPr>
            <a:spLocks noGrp="1"/>
          </p:cNvSpPr>
          <p:nvPr>
            <p:ph type="dt" sz="quarter" idx="10"/>
          </p:nvPr>
        </p:nvSpPr>
        <p:spPr/>
        <p:txBody>
          <a:bodyPr/>
          <a:lstStyle/>
          <a:p>
            <a:pPr>
              <a:defRPr/>
            </a:pPr>
            <a:r>
              <a:rPr lang="en-US" smtClean="0"/>
              <a:t>© 3M 2011. Version A. </a:t>
            </a:r>
          </a:p>
          <a:p>
            <a:pPr>
              <a:defRPr/>
            </a:pPr>
            <a:r>
              <a:rPr lang="en-US" smtClean="0"/>
              <a:t> All Rights Reserved.</a:t>
            </a:r>
            <a:endParaRPr lang="en-US"/>
          </a:p>
        </p:txBody>
      </p:sp>
      <p:pic>
        <p:nvPicPr>
          <p:cNvPr id="69636" name="Picture 7"/>
          <p:cNvPicPr>
            <a:picLocks noChangeAspect="1" noChangeArrowheads="1"/>
          </p:cNvPicPr>
          <p:nvPr/>
        </p:nvPicPr>
        <p:blipFill>
          <a:blip r:embed="rId2" cstate="print"/>
          <a:srcRect/>
          <a:stretch>
            <a:fillRect/>
          </a:stretch>
        </p:blipFill>
        <p:spPr bwMode="auto">
          <a:xfrm>
            <a:off x="7232650" y="0"/>
            <a:ext cx="1911350" cy="1600200"/>
          </a:xfrm>
          <a:prstGeom prst="rect">
            <a:avLst/>
          </a:prstGeom>
          <a:noFill/>
          <a:ln w="9525">
            <a:noFill/>
            <a:miter lim="800000"/>
            <a:headEnd/>
            <a:tailEnd/>
          </a:ln>
        </p:spPr>
      </p:pic>
      <p:sp>
        <p:nvSpPr>
          <p:cNvPr id="69637" name="TextBox 7"/>
          <p:cNvSpPr txBox="1">
            <a:spLocks noChangeArrowheads="1"/>
          </p:cNvSpPr>
          <p:nvPr/>
        </p:nvSpPr>
        <p:spPr bwMode="auto">
          <a:xfrm>
            <a:off x="2286000" y="6019800"/>
            <a:ext cx="5715000" cy="615950"/>
          </a:xfrm>
          <a:prstGeom prst="rect">
            <a:avLst/>
          </a:prstGeom>
          <a:noFill/>
          <a:ln w="9525">
            <a:noFill/>
            <a:miter lim="800000"/>
            <a:headEnd/>
            <a:tailEnd/>
          </a:ln>
        </p:spPr>
        <p:txBody>
          <a:bodyPr>
            <a:spAutoFit/>
          </a:bodyPr>
          <a:lstStyle/>
          <a:p>
            <a:r>
              <a:rPr lang="en-US" sz="1600" i="1"/>
              <a:t>*Use proper protective gloves and eyewear</a:t>
            </a:r>
          </a:p>
          <a:p>
            <a:endParaRPr lang="en-US"/>
          </a:p>
        </p:txBody>
      </p:sp>
    </p:spTree>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1600200"/>
            <a:ext cx="7086600" cy="838200"/>
          </a:xfrm>
        </p:spPr>
        <p:txBody>
          <a:bodyPr/>
          <a:lstStyle/>
          <a:p>
            <a:pPr eaLnBrk="1" hangingPunct="1"/>
            <a:r>
              <a:rPr lang="en-US" smtClean="0"/>
              <a:t>What is Scotchgard™ Stone Floor Protector?</a:t>
            </a:r>
          </a:p>
        </p:txBody>
      </p:sp>
      <p:sp>
        <p:nvSpPr>
          <p:cNvPr id="52226" name="Rectangle 3"/>
          <p:cNvSpPr>
            <a:spLocks noGrp="1" noChangeArrowheads="1"/>
          </p:cNvSpPr>
          <p:nvPr>
            <p:ph type="body" idx="1"/>
          </p:nvPr>
        </p:nvSpPr>
        <p:spPr>
          <a:xfrm>
            <a:off x="990600" y="2514600"/>
            <a:ext cx="6629400" cy="3733800"/>
          </a:xfrm>
        </p:spPr>
        <p:txBody>
          <a:bodyPr/>
          <a:lstStyle/>
          <a:p>
            <a:pPr eaLnBrk="1" hangingPunct="1">
              <a:lnSpc>
                <a:spcPct val="80000"/>
              </a:lnSpc>
            </a:pPr>
            <a:r>
              <a:rPr lang="en-US" sz="2000" dirty="0" smtClean="0"/>
              <a:t>Floor surface hardener and protective clear finish for  concrete, marble, terrazzo, and other porous stone surfaces and has an excellent stain, scuff and scratch resistance</a:t>
            </a:r>
          </a:p>
          <a:p>
            <a:pPr lvl="1" eaLnBrk="1" hangingPunct="1">
              <a:lnSpc>
                <a:spcPct val="80000"/>
              </a:lnSpc>
            </a:pPr>
            <a:r>
              <a:rPr lang="en-US" sz="1600" dirty="0" smtClean="0"/>
              <a:t>Utilizes inorganic particles to form a very hard surface</a:t>
            </a:r>
          </a:p>
          <a:p>
            <a:pPr lvl="1" eaLnBrk="1" hangingPunct="1">
              <a:lnSpc>
                <a:spcPct val="80000"/>
              </a:lnSpc>
            </a:pPr>
            <a:r>
              <a:rPr lang="en-US" sz="1600" dirty="0" smtClean="0"/>
              <a:t>Reduced maintenance and labor costs</a:t>
            </a:r>
          </a:p>
          <a:p>
            <a:pPr lvl="2" eaLnBrk="1" hangingPunct="1">
              <a:lnSpc>
                <a:spcPct val="80000"/>
              </a:lnSpc>
            </a:pPr>
            <a:r>
              <a:rPr lang="en-US" sz="1400" dirty="0" smtClean="0"/>
              <a:t>35%-60% savings </a:t>
            </a:r>
            <a:r>
              <a:rPr lang="en-US" sz="1400" dirty="0" err="1" smtClean="0"/>
              <a:t>vs</a:t>
            </a:r>
            <a:r>
              <a:rPr lang="en-US" sz="1400" dirty="0" smtClean="0"/>
              <a:t> traditional acrylic finishes</a:t>
            </a:r>
          </a:p>
          <a:p>
            <a:pPr lvl="1" eaLnBrk="1" hangingPunct="1">
              <a:lnSpc>
                <a:spcPct val="80000"/>
              </a:lnSpc>
            </a:pPr>
            <a:r>
              <a:rPr lang="en-US" sz="1600" dirty="0" smtClean="0"/>
              <a:t>2 coat application with 3M™ Easy Shine Applicator</a:t>
            </a:r>
          </a:p>
          <a:p>
            <a:pPr lvl="1" eaLnBrk="1" hangingPunct="1">
              <a:lnSpc>
                <a:spcPct val="80000"/>
              </a:lnSpc>
            </a:pPr>
            <a:r>
              <a:rPr lang="en-US" sz="1600" dirty="0" smtClean="0"/>
              <a:t>Uses our Scotch-</a:t>
            </a:r>
            <a:r>
              <a:rPr lang="en-US" sz="1600" dirty="0" err="1" smtClean="0"/>
              <a:t>Brite</a:t>
            </a:r>
            <a:r>
              <a:rPr lang="en-US" sz="1600" dirty="0" smtClean="0"/>
              <a:t>™ Diamond floor pads to “pop” gloss back</a:t>
            </a:r>
          </a:p>
          <a:p>
            <a:pPr lvl="1" eaLnBrk="1" hangingPunct="1">
              <a:lnSpc>
                <a:spcPct val="80000"/>
              </a:lnSpc>
            </a:pPr>
            <a:r>
              <a:rPr lang="en-US" sz="1600" dirty="0" smtClean="0"/>
              <a:t>20-30 minutes dry time per coat</a:t>
            </a:r>
          </a:p>
          <a:p>
            <a:pPr lvl="1" eaLnBrk="1" hangingPunct="1">
              <a:lnSpc>
                <a:spcPct val="80000"/>
              </a:lnSpc>
            </a:pPr>
            <a:r>
              <a:rPr lang="en-US" sz="1600" dirty="0" smtClean="0"/>
              <a:t>Medium gloss / high durability</a:t>
            </a:r>
          </a:p>
          <a:p>
            <a:pPr lvl="2" eaLnBrk="1" hangingPunct="1">
              <a:lnSpc>
                <a:spcPct val="80000"/>
              </a:lnSpc>
            </a:pPr>
            <a:r>
              <a:rPr lang="en-US" sz="1400" dirty="0" smtClean="0"/>
              <a:t>Traditional floor finishes have high gloss but low durability</a:t>
            </a:r>
          </a:p>
          <a:p>
            <a:pPr lvl="1" eaLnBrk="1" hangingPunct="1">
              <a:lnSpc>
                <a:spcPct val="80000"/>
              </a:lnSpc>
            </a:pPr>
            <a:r>
              <a:rPr lang="en-US" sz="1600" dirty="0" smtClean="0"/>
              <a:t>Does not need to be stripped or deep scrubbed</a:t>
            </a:r>
          </a:p>
          <a:p>
            <a:pPr eaLnBrk="1" hangingPunct="1">
              <a:lnSpc>
                <a:spcPct val="80000"/>
              </a:lnSpc>
            </a:pPr>
            <a:endParaRPr lang="en-US" sz="900" dirty="0" smtClean="0"/>
          </a:p>
        </p:txBody>
      </p:sp>
      <p:pic>
        <p:nvPicPr>
          <p:cNvPr id="52227" name="Picture 4"/>
          <p:cNvPicPr>
            <a:picLocks noChangeAspect="1" noChangeArrowheads="1"/>
          </p:cNvPicPr>
          <p:nvPr/>
        </p:nvPicPr>
        <p:blipFill>
          <a:blip r:embed="rId2" cstate="print"/>
          <a:srcRect/>
          <a:stretch>
            <a:fillRect/>
          </a:stretch>
        </p:blipFill>
        <p:spPr bwMode="auto">
          <a:xfrm>
            <a:off x="7645400" y="838200"/>
            <a:ext cx="1498600" cy="1352550"/>
          </a:xfrm>
          <a:prstGeom prst="rect">
            <a:avLst/>
          </a:prstGeom>
          <a:noFill/>
          <a:ln w="9525">
            <a:noFill/>
            <a:miter lim="800000"/>
            <a:headEnd/>
            <a:tailEnd/>
          </a:ln>
        </p:spPr>
      </p:pic>
      <p:pic>
        <p:nvPicPr>
          <p:cNvPr id="52228" name="Picture 5"/>
          <p:cNvPicPr>
            <a:picLocks noChangeAspect="1" noChangeArrowheads="1"/>
          </p:cNvPicPr>
          <p:nvPr/>
        </p:nvPicPr>
        <p:blipFill>
          <a:blip r:embed="rId3" cstate="print"/>
          <a:srcRect/>
          <a:stretch>
            <a:fillRect/>
          </a:stretch>
        </p:blipFill>
        <p:spPr bwMode="auto">
          <a:xfrm>
            <a:off x="7620000" y="2286000"/>
            <a:ext cx="1524000" cy="1246188"/>
          </a:xfrm>
          <a:prstGeom prst="rect">
            <a:avLst/>
          </a:prstGeom>
          <a:noFill/>
          <a:ln w="9525">
            <a:noFill/>
            <a:miter lim="800000"/>
            <a:headEnd/>
            <a:tailEnd/>
          </a:ln>
        </p:spPr>
      </p:pic>
      <p:pic>
        <p:nvPicPr>
          <p:cNvPr id="52229" name="Picture 7"/>
          <p:cNvPicPr>
            <a:picLocks noChangeAspect="1" noChangeArrowheads="1"/>
          </p:cNvPicPr>
          <p:nvPr/>
        </p:nvPicPr>
        <p:blipFill>
          <a:blip r:embed="rId4" cstate="print"/>
          <a:srcRect/>
          <a:stretch>
            <a:fillRect/>
          </a:stretch>
        </p:blipFill>
        <p:spPr bwMode="auto">
          <a:xfrm>
            <a:off x="7620000" y="4800600"/>
            <a:ext cx="1524000" cy="958850"/>
          </a:xfrm>
          <a:prstGeom prst="rect">
            <a:avLst/>
          </a:prstGeom>
          <a:noFill/>
          <a:ln w="9525">
            <a:noFill/>
            <a:miter lim="800000"/>
            <a:headEnd/>
            <a:tailEnd/>
          </a:ln>
        </p:spPr>
      </p:pic>
      <p:pic>
        <p:nvPicPr>
          <p:cNvPr id="52230" name="Picture 5"/>
          <p:cNvPicPr>
            <a:picLocks noChangeAspect="1" noChangeArrowheads="1"/>
          </p:cNvPicPr>
          <p:nvPr/>
        </p:nvPicPr>
        <p:blipFill>
          <a:blip r:embed="rId5" cstate="print"/>
          <a:srcRect/>
          <a:stretch>
            <a:fillRect/>
          </a:stretch>
        </p:blipFill>
        <p:spPr bwMode="auto">
          <a:xfrm>
            <a:off x="7620000" y="3581400"/>
            <a:ext cx="1524000" cy="11287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t>How to Use</a:t>
            </a:r>
          </a:p>
        </p:txBody>
      </p:sp>
      <p:sp>
        <p:nvSpPr>
          <p:cNvPr id="70658" name="Content Placeholder 2"/>
          <p:cNvSpPr>
            <a:spLocks noGrp="1"/>
          </p:cNvSpPr>
          <p:nvPr>
            <p:ph idx="1"/>
          </p:nvPr>
        </p:nvSpPr>
        <p:spPr/>
        <p:txBody>
          <a:bodyPr/>
          <a:lstStyle/>
          <a:p>
            <a:pPr eaLnBrk="1" hangingPunct="1"/>
            <a:r>
              <a:rPr lang="en-US" smtClean="0"/>
              <a:t>Step 4: Wipe up slurry and clean surface.  Make 4 overlapping passes with Scotch-Brite™ Purple Diamond Floor Pad Plus</a:t>
            </a:r>
          </a:p>
          <a:p>
            <a:pPr eaLnBrk="1" hangingPunct="1"/>
            <a:r>
              <a:rPr lang="en-US" smtClean="0"/>
              <a:t>Step 5:  Dust surface with 3M™ Easy Trap Duster and apply Scotchgard™ Stone Floor Protector</a:t>
            </a:r>
          </a:p>
          <a:p>
            <a:pPr lvl="1" eaLnBrk="1" hangingPunct="1"/>
            <a:r>
              <a:rPr lang="en-US" smtClean="0"/>
              <a:t>Make 6 overlapping passes with Scotch-Brite™ Purple Diamond Floor Pad Plus after each coat</a:t>
            </a:r>
          </a:p>
        </p:txBody>
      </p:sp>
      <p:sp>
        <p:nvSpPr>
          <p:cNvPr id="4" name="Date Placeholder 3"/>
          <p:cNvSpPr>
            <a:spLocks noGrp="1"/>
          </p:cNvSpPr>
          <p:nvPr>
            <p:ph type="dt" sz="quarter" idx="10"/>
          </p:nvPr>
        </p:nvSpPr>
        <p:spPr/>
        <p:txBody>
          <a:bodyPr/>
          <a:lstStyle/>
          <a:p>
            <a:pPr>
              <a:defRPr/>
            </a:pPr>
            <a:r>
              <a:rPr lang="en-US" smtClean="0"/>
              <a:t>© 3M 2011. Version A. </a:t>
            </a:r>
          </a:p>
          <a:p>
            <a:pPr>
              <a:defRPr/>
            </a:pPr>
            <a:r>
              <a:rPr lang="en-US" smtClean="0"/>
              <a:t> All Rights Reserved.</a:t>
            </a:r>
            <a:endParaRPr lang="en-US"/>
          </a:p>
        </p:txBody>
      </p:sp>
      <p:pic>
        <p:nvPicPr>
          <p:cNvPr id="70660" name="Picture 7"/>
          <p:cNvPicPr>
            <a:picLocks noChangeAspect="1" noChangeArrowheads="1"/>
          </p:cNvPicPr>
          <p:nvPr/>
        </p:nvPicPr>
        <p:blipFill>
          <a:blip r:embed="rId2" cstate="print"/>
          <a:srcRect/>
          <a:stretch>
            <a:fillRect/>
          </a:stretch>
        </p:blipFill>
        <p:spPr bwMode="auto">
          <a:xfrm>
            <a:off x="7232650" y="0"/>
            <a:ext cx="1911350" cy="1600200"/>
          </a:xfrm>
          <a:prstGeom prst="rect">
            <a:avLst/>
          </a:prstGeom>
          <a:noFill/>
          <a:ln w="9525">
            <a:noFill/>
            <a:miter lim="800000"/>
            <a:headEnd/>
            <a:tailEnd/>
          </a:ln>
        </p:spPr>
      </p:pic>
      <p:sp>
        <p:nvSpPr>
          <p:cNvPr id="70661" name="TextBox 7"/>
          <p:cNvSpPr txBox="1">
            <a:spLocks noChangeArrowheads="1"/>
          </p:cNvSpPr>
          <p:nvPr/>
        </p:nvSpPr>
        <p:spPr bwMode="auto">
          <a:xfrm>
            <a:off x="2286000" y="6019800"/>
            <a:ext cx="5715000" cy="615950"/>
          </a:xfrm>
          <a:prstGeom prst="rect">
            <a:avLst/>
          </a:prstGeom>
          <a:noFill/>
          <a:ln w="9525">
            <a:noFill/>
            <a:miter lim="800000"/>
            <a:headEnd/>
            <a:tailEnd/>
          </a:ln>
        </p:spPr>
        <p:txBody>
          <a:bodyPr>
            <a:spAutoFit/>
          </a:bodyPr>
          <a:lstStyle/>
          <a:p>
            <a:r>
              <a:rPr lang="en-US" sz="1600" i="1"/>
              <a:t>*Use proper protective gloves and eyewear</a:t>
            </a:r>
          </a:p>
          <a:p>
            <a:endParaRPr lang="en-US"/>
          </a:p>
        </p:txBody>
      </p:sp>
    </p:spTree>
  </p:cSld>
  <p:clrMapOvr>
    <a:masterClrMapping/>
  </p:clrMapOvr>
  <p:transition xmlns:p14="http://schemas.microsoft.com/office/powerpoint/2010/mai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 3M </a:t>
            </a:r>
            <a:r>
              <a:rPr lang="en-US" smtClean="0"/>
              <a:t>2011. </a:t>
            </a:r>
            <a:r>
              <a:rPr lang="en-US"/>
              <a:t>Version A. </a:t>
            </a:r>
          </a:p>
          <a:p>
            <a:pPr>
              <a:defRPr/>
            </a:pPr>
            <a:r>
              <a:rPr lang="en-US"/>
              <a:t> All Rights Reserved.</a:t>
            </a:r>
          </a:p>
        </p:txBody>
      </p:sp>
      <p:sp>
        <p:nvSpPr>
          <p:cNvPr id="71682" name="Rectangle 2"/>
          <p:cNvSpPr>
            <a:spLocks noGrp="1" noChangeArrowheads="1"/>
          </p:cNvSpPr>
          <p:nvPr>
            <p:ph type="title"/>
          </p:nvPr>
        </p:nvSpPr>
        <p:spPr/>
        <p:txBody>
          <a:bodyPr/>
          <a:lstStyle/>
          <a:p>
            <a:pPr eaLnBrk="1" hangingPunct="1"/>
            <a:r>
              <a:rPr lang="en-US" smtClean="0"/>
              <a:t>Tools</a:t>
            </a:r>
          </a:p>
        </p:txBody>
      </p:sp>
      <p:sp>
        <p:nvSpPr>
          <p:cNvPr id="71683" name="Rectangle 3"/>
          <p:cNvSpPr>
            <a:spLocks noGrp="1" noChangeArrowheads="1"/>
          </p:cNvSpPr>
          <p:nvPr>
            <p:ph type="body" idx="1"/>
          </p:nvPr>
        </p:nvSpPr>
        <p:spPr/>
        <p:txBody>
          <a:bodyPr/>
          <a:lstStyle/>
          <a:p>
            <a:pPr eaLnBrk="1" hangingPunct="1"/>
            <a:r>
              <a:rPr lang="en-US" b="1" smtClean="0"/>
              <a:t>Literature</a:t>
            </a:r>
            <a:endParaRPr lang="en-US" smtClean="0"/>
          </a:p>
          <a:p>
            <a:pPr lvl="1" eaLnBrk="1" hangingPunct="1"/>
            <a:r>
              <a:rPr lang="en-US" smtClean="0"/>
              <a:t>Sales Brochure</a:t>
            </a:r>
          </a:p>
          <a:p>
            <a:pPr lvl="1" eaLnBrk="1" hangingPunct="1"/>
            <a:r>
              <a:rPr lang="en-US" smtClean="0"/>
              <a:t>FAQs</a:t>
            </a:r>
          </a:p>
          <a:p>
            <a:pPr eaLnBrk="1" hangingPunct="1"/>
            <a:r>
              <a:rPr lang="en-US" b="1" smtClean="0"/>
              <a:t>ROI / Investment Calculator</a:t>
            </a:r>
          </a:p>
          <a:p>
            <a:pPr eaLnBrk="1" hangingPunct="1"/>
            <a:r>
              <a:rPr lang="en-US" b="1" smtClean="0"/>
              <a:t>Video</a:t>
            </a:r>
          </a:p>
          <a:p>
            <a:pPr lvl="1" eaLnBrk="1" hangingPunct="1"/>
            <a:r>
              <a:rPr lang="en-US" sz="2000" b="1" smtClean="0">
                <a:hlinkClick r:id="rId2"/>
              </a:rPr>
              <a:t>www.3mfloorprotection.com</a:t>
            </a:r>
            <a:endParaRPr lang="en-US" sz="2000" b="1" smtClean="0"/>
          </a:p>
          <a:p>
            <a:pPr eaLnBrk="1" hangingPunct="1"/>
            <a:r>
              <a:rPr lang="en-US" b="1" smtClean="0"/>
              <a:t>Technical Data Sheet </a:t>
            </a:r>
            <a:r>
              <a:rPr lang="en-US" smtClean="0"/>
              <a:t>– System components, instructions for use,  and more </a:t>
            </a:r>
            <a:endParaRPr lang="en-US" b="1" smtClean="0"/>
          </a:p>
        </p:txBody>
      </p:sp>
    </p:spTree>
  </p:cSld>
  <p:clrMapOvr>
    <a:masterClrMapping/>
  </p:clrMapOvr>
  <p:transition xmlns:p14="http://schemas.microsoft.com/office/powerpoint/2010/mai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 3M 2011. Version A. </a:t>
            </a:r>
          </a:p>
          <a:p>
            <a:pPr>
              <a:defRPr/>
            </a:pPr>
            <a:r>
              <a:rPr lang="en-US"/>
              <a:t> All Rights Reserved.</a:t>
            </a:r>
          </a:p>
        </p:txBody>
      </p:sp>
      <p:sp>
        <p:nvSpPr>
          <p:cNvPr id="72706" name="Rectangle 2"/>
          <p:cNvSpPr>
            <a:spLocks noGrp="1" noChangeArrowheads="1"/>
          </p:cNvSpPr>
          <p:nvPr>
            <p:ph type="ctrTitle"/>
          </p:nvPr>
        </p:nvSpPr>
        <p:spPr/>
        <p:txBody>
          <a:bodyPr/>
          <a:lstStyle/>
          <a:p>
            <a:pPr eaLnBrk="1" hangingPunct="1"/>
            <a:r>
              <a:rPr lang="en-US" sz="4000" smtClean="0"/>
              <a:t>		Frequently Asked Questions</a:t>
            </a:r>
          </a:p>
        </p:txBody>
      </p:sp>
      <p:sp>
        <p:nvSpPr>
          <p:cNvPr id="72707"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xmlns:p14="http://schemas.microsoft.com/office/powerpoint/2010/mai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b="1" smtClean="0"/>
              <a:t>Frequently Asked Questions - FAQs</a:t>
            </a:r>
          </a:p>
        </p:txBody>
      </p:sp>
      <p:sp>
        <p:nvSpPr>
          <p:cNvPr id="73730" name="Rectangle 3"/>
          <p:cNvSpPr>
            <a:spLocks noGrp="1" noChangeArrowheads="1"/>
          </p:cNvSpPr>
          <p:nvPr>
            <p:ph type="body" idx="1"/>
          </p:nvPr>
        </p:nvSpPr>
        <p:spPr>
          <a:xfrm>
            <a:off x="685800" y="2362200"/>
            <a:ext cx="7696200" cy="4216400"/>
          </a:xfrm>
        </p:spPr>
        <p:txBody>
          <a:bodyPr/>
          <a:lstStyle/>
          <a:p>
            <a:pPr eaLnBrk="1" hangingPunct="1"/>
            <a:r>
              <a:rPr lang="en-US" sz="1800" b="1" dirty="0" smtClean="0"/>
              <a:t>Is </a:t>
            </a:r>
            <a:r>
              <a:rPr lang="en-US" sz="1800" b="1" dirty="0" err="1" smtClean="0"/>
              <a:t>Scotchgard</a:t>
            </a:r>
            <a:r>
              <a:rPr lang="en-US" sz="1800" b="1" dirty="0" smtClean="0"/>
              <a:t>™ Stone Floor Protector green?</a:t>
            </a:r>
          </a:p>
          <a:p>
            <a:pPr lvl="1" eaLnBrk="1" hangingPunct="1">
              <a:buFontTx/>
              <a:buChar char="–"/>
            </a:pPr>
            <a:r>
              <a:rPr lang="en-US" sz="1600" dirty="0" smtClean="0"/>
              <a:t>This product system meets Executive Order 13423 definition of “Environmentally Preferable.”</a:t>
            </a:r>
          </a:p>
          <a:p>
            <a:pPr lvl="1" eaLnBrk="1" hangingPunct="1">
              <a:buFontTx/>
              <a:buChar char="–"/>
            </a:pPr>
            <a:r>
              <a:rPr lang="en-US" altLang="ja-JP" sz="1600" dirty="0" smtClean="0"/>
              <a:t>Helps reduce the need for finishes, strippers and crystallization products, and the labor intensive work associated with applying these chemical products </a:t>
            </a:r>
          </a:p>
          <a:p>
            <a:pPr lvl="2" eaLnBrk="1" hangingPunct="1"/>
            <a:endParaRPr lang="en-US" altLang="ja-JP" sz="1000" i="1" dirty="0" smtClean="0"/>
          </a:p>
          <a:p>
            <a:pPr lvl="1" eaLnBrk="1" hangingPunct="1"/>
            <a:endParaRPr lang="en-US" sz="1000" i="1" dirty="0" smtClean="0"/>
          </a:p>
          <a:p>
            <a:pPr lvl="1" eaLnBrk="1" hangingPunct="1"/>
            <a:r>
              <a:rPr lang="en-US" sz="1050" dirty="0" smtClean="0"/>
              <a:t>*Environmentally Preferable Products are defined in the Instructions for Implementing Executive Order </a:t>
            </a:r>
          </a:p>
          <a:p>
            <a:pPr lvl="1" eaLnBrk="1" hangingPunct="1"/>
            <a:r>
              <a:rPr lang="en-US" sz="1050" dirty="0" smtClean="0"/>
              <a:t>13423, titled “Strengthening Federal Environmental, Energy, and Transportation Management” as</a:t>
            </a:r>
          </a:p>
          <a:p>
            <a:pPr lvl="1" eaLnBrk="1" hangingPunct="1"/>
            <a:r>
              <a:rPr lang="en-US" sz="1050" dirty="0" smtClean="0"/>
              <a:t>products or services that have a lesser or reduced effect on human health and the environment when</a:t>
            </a:r>
          </a:p>
          <a:p>
            <a:pPr lvl="1" eaLnBrk="1" hangingPunct="1"/>
            <a:r>
              <a:rPr lang="en-US" sz="1050" dirty="0" smtClean="0"/>
              <a:t> compared with competing products or services that serve the same purpose. This comparison may</a:t>
            </a:r>
          </a:p>
          <a:p>
            <a:pPr lvl="1" eaLnBrk="1" hangingPunct="1"/>
            <a:r>
              <a:rPr lang="en-US" sz="1050" dirty="0" smtClean="0"/>
              <a:t> consider raw materials acquisition, product, manufacturing, packaging, distribution, reuse, operation, </a:t>
            </a:r>
          </a:p>
          <a:p>
            <a:pPr lvl="1" eaLnBrk="1" hangingPunct="1"/>
            <a:r>
              <a:rPr lang="en-US" sz="1050" dirty="0" smtClean="0"/>
              <a:t>maintenance, or disposal of the product or service.</a:t>
            </a:r>
            <a:endParaRPr lang="en-US" sz="1050" i="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b="1" smtClean="0"/>
              <a:t>Frequently Asked Questions - FAQs</a:t>
            </a:r>
          </a:p>
        </p:txBody>
      </p:sp>
      <p:sp>
        <p:nvSpPr>
          <p:cNvPr id="74754" name="Rectangle 3"/>
          <p:cNvSpPr>
            <a:spLocks noGrp="1" noChangeArrowheads="1"/>
          </p:cNvSpPr>
          <p:nvPr>
            <p:ph type="body" idx="1"/>
          </p:nvPr>
        </p:nvSpPr>
        <p:spPr>
          <a:xfrm>
            <a:off x="685800" y="2362200"/>
            <a:ext cx="7696200" cy="4216400"/>
          </a:xfrm>
        </p:spPr>
        <p:txBody>
          <a:bodyPr/>
          <a:lstStyle/>
          <a:p>
            <a:pPr eaLnBrk="1" hangingPunct="1"/>
            <a:r>
              <a:rPr lang="en-US" b="1" smtClean="0"/>
              <a:t>How do I remove the Scotchgard™ Stone Floor Protector from the floor?</a:t>
            </a:r>
          </a:p>
          <a:p>
            <a:pPr lvl="1" eaLnBrk="1" hangingPunct="1">
              <a:buFontTx/>
              <a:buChar char="–"/>
            </a:pPr>
            <a:r>
              <a:rPr lang="en-US" sz="1400" smtClean="0"/>
              <a:t>If you would like to remove the product from the floor and recoat again, the Scotch-Brite™ Surface Prep Pad with water or neutral cleaner will prepare the floor adequately for recoating with Scotchgard™ Stone Floor Protector.  If you would like to remove it completely and recoat with a traditional, acrylic floor finish, use a 3M™ floor stripper and a 3M™ stripping pad.  Rinse and allow floor to dry thoroughly.</a:t>
            </a:r>
          </a:p>
          <a:p>
            <a:pPr lvl="1" eaLnBrk="1" hangingPunct="1">
              <a:buFontTx/>
              <a:buChar char="–"/>
            </a:pPr>
            <a:endParaRPr lang="en-US" sz="1400" smtClean="0"/>
          </a:p>
          <a:p>
            <a:pPr eaLnBrk="1" hangingPunct="1"/>
            <a:r>
              <a:rPr lang="en-US" b="1" smtClean="0"/>
              <a:t>Will Scotchgard™ Stone Floor Protector discolor stone / concrete floors? </a:t>
            </a:r>
          </a:p>
          <a:p>
            <a:pPr lvl="1" eaLnBrk="1" hangingPunct="1">
              <a:buFontTx/>
              <a:buChar char="–"/>
            </a:pPr>
            <a:r>
              <a:rPr lang="en-US" sz="1400" smtClean="0"/>
              <a:t>The Scotchgard™ Stone Floor Protector may slightly darken some floors.  Due to the fact that it also increase the gloss of the floor, it will show or enhance the subtle colors found in many floors that may have not been visible before if the floor was uncoated or coated with a traditional, acrylic floor finish.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b="1" smtClean="0"/>
              <a:t>Frequently Asked Questions - FAQs</a:t>
            </a:r>
          </a:p>
        </p:txBody>
      </p:sp>
      <p:sp>
        <p:nvSpPr>
          <p:cNvPr id="75778" name="Rectangle 3"/>
          <p:cNvSpPr>
            <a:spLocks noGrp="1" noChangeArrowheads="1"/>
          </p:cNvSpPr>
          <p:nvPr>
            <p:ph type="body" idx="1"/>
          </p:nvPr>
        </p:nvSpPr>
        <p:spPr>
          <a:xfrm>
            <a:off x="685800" y="2362200"/>
            <a:ext cx="7696200" cy="4216400"/>
          </a:xfrm>
        </p:spPr>
        <p:txBody>
          <a:bodyPr/>
          <a:lstStyle/>
          <a:p>
            <a:pPr eaLnBrk="1" hangingPunct="1"/>
            <a:r>
              <a:rPr lang="en-US" b="1" smtClean="0"/>
              <a:t>What precautions do you need to take the first 24 hours after applying this product?</a:t>
            </a:r>
          </a:p>
          <a:p>
            <a:pPr lvl="1" eaLnBrk="1" hangingPunct="1">
              <a:buFontTx/>
              <a:buChar char="–"/>
            </a:pPr>
            <a:r>
              <a:rPr lang="en-US" sz="1400" smtClean="0"/>
              <a:t>The first 24 hours is critical to avoid standing water. There are no restrictions from using an auto scrubber or microfiber flat mop, but standing water can be problematic. </a:t>
            </a:r>
          </a:p>
          <a:p>
            <a:pPr lvl="1" eaLnBrk="1" hangingPunct="1">
              <a:buFontTx/>
              <a:buChar char="–"/>
            </a:pPr>
            <a:r>
              <a:rPr lang="en-US" sz="1400" smtClean="0"/>
              <a:t>Floor can be opened to traffic when dry to the touch (20-30 minutes after application)</a:t>
            </a:r>
            <a:endParaRPr lang="en-US" smtClean="0"/>
          </a:p>
          <a:p>
            <a:pPr eaLnBrk="1" hangingPunct="1"/>
            <a:endParaRPr lang="en-US" smtClean="0"/>
          </a:p>
          <a:p>
            <a:pPr eaLnBrk="1" hangingPunct="1"/>
            <a:r>
              <a:rPr lang="en-US" b="1" smtClean="0"/>
              <a:t>Are there certain cleaning chemicals that should not be used on this product?</a:t>
            </a:r>
          </a:p>
          <a:p>
            <a:pPr lvl="1" eaLnBrk="1" hangingPunct="1">
              <a:buFontTx/>
              <a:buChar char="–"/>
            </a:pPr>
            <a:r>
              <a:rPr lang="en-US" sz="1400" smtClean="0"/>
              <a:t>Butyl (also known as 2-Butoxyethanol) or d-limonene containing products should not be used on this product.</a:t>
            </a:r>
          </a:p>
          <a:p>
            <a:pPr lvl="1" eaLnBrk="1" hangingPunct="1">
              <a:buFontTx/>
              <a:buChar char="–"/>
            </a:pPr>
            <a:r>
              <a:rPr lang="en-US" sz="1400" smtClean="0"/>
              <a:t>Butyl is commonly found in Floor Strippers, Surface Emulsifier / Extenders, and Degreasers</a:t>
            </a:r>
          </a:p>
          <a:p>
            <a:pPr lvl="1" eaLnBrk="1" hangingPunct="1">
              <a:buFontTx/>
              <a:buChar char="–"/>
            </a:pPr>
            <a:endParaRPr lang="en-US" sz="140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 3M </a:t>
            </a:r>
            <a:r>
              <a:rPr lang="en-US" smtClean="0"/>
              <a:t>2011. </a:t>
            </a:r>
            <a:r>
              <a:rPr lang="en-US"/>
              <a:t>Version A. </a:t>
            </a:r>
          </a:p>
          <a:p>
            <a:pPr>
              <a:defRPr/>
            </a:pPr>
            <a:r>
              <a:rPr lang="en-US"/>
              <a:t> All Rights Reserved.</a:t>
            </a:r>
          </a:p>
        </p:txBody>
      </p:sp>
      <p:sp>
        <p:nvSpPr>
          <p:cNvPr id="76802" name="Rectangle 2"/>
          <p:cNvSpPr>
            <a:spLocks noGrp="1" noChangeArrowheads="1"/>
          </p:cNvSpPr>
          <p:nvPr>
            <p:ph type="title"/>
          </p:nvPr>
        </p:nvSpPr>
        <p:spPr>
          <a:xfrm>
            <a:off x="533400" y="762000"/>
            <a:ext cx="7772400" cy="838200"/>
          </a:xfrm>
        </p:spPr>
        <p:txBody>
          <a:bodyPr/>
          <a:lstStyle/>
          <a:p>
            <a:pPr eaLnBrk="1" hangingPunct="1"/>
            <a:r>
              <a:rPr lang="en-US" b="1" smtClean="0"/>
              <a:t>Frequently Asked Questions - FAQs</a:t>
            </a:r>
          </a:p>
        </p:txBody>
      </p:sp>
      <p:sp>
        <p:nvSpPr>
          <p:cNvPr id="76803" name="Rectangle 3"/>
          <p:cNvSpPr>
            <a:spLocks noGrp="1" noChangeArrowheads="1"/>
          </p:cNvSpPr>
          <p:nvPr>
            <p:ph type="body" idx="1"/>
          </p:nvPr>
        </p:nvSpPr>
        <p:spPr>
          <a:xfrm>
            <a:off x="685800" y="1447800"/>
            <a:ext cx="7696200" cy="4216400"/>
          </a:xfrm>
        </p:spPr>
        <p:txBody>
          <a:bodyPr/>
          <a:lstStyle/>
          <a:p>
            <a:pPr marL="533400" indent="-533400" eaLnBrk="1" hangingPunct="1">
              <a:lnSpc>
                <a:spcPct val="80000"/>
              </a:lnSpc>
            </a:pPr>
            <a:r>
              <a:rPr lang="en-US" sz="2400" b="1" smtClean="0"/>
              <a:t>What “grade” are 3M™ Trizact™ Diamond HX Discs?</a:t>
            </a:r>
          </a:p>
          <a:p>
            <a:pPr marL="914400" lvl="1" indent="-457200" eaLnBrk="1" hangingPunct="1">
              <a:lnSpc>
                <a:spcPct val="80000"/>
              </a:lnSpc>
            </a:pPr>
            <a:r>
              <a:rPr lang="en-US" sz="2000" smtClean="0"/>
              <a:t>3M™ Trizact™ Diamond HX Discs are not specified by a grade designation.  The abrasive actions of the 3M™ Trizact™ Diamond HX Discs are classified as follows:</a:t>
            </a:r>
          </a:p>
          <a:p>
            <a:pPr marL="914400" lvl="1" indent="-457200" eaLnBrk="1" hangingPunct="1">
              <a:lnSpc>
                <a:spcPct val="80000"/>
              </a:lnSpc>
            </a:pPr>
            <a:endParaRPr lang="en-US" sz="2000" smtClean="0"/>
          </a:p>
          <a:p>
            <a:pPr marL="914400" lvl="1" indent="-457200" eaLnBrk="1" hangingPunct="1">
              <a:lnSpc>
                <a:spcPct val="80000"/>
              </a:lnSpc>
            </a:pPr>
            <a:endParaRPr lang="en-US" sz="2000" smtClean="0"/>
          </a:p>
          <a:p>
            <a:pPr marL="914400" lvl="1" indent="-457200" eaLnBrk="1" hangingPunct="1">
              <a:lnSpc>
                <a:spcPct val="80000"/>
              </a:lnSpc>
            </a:pPr>
            <a:endParaRPr lang="en-US" sz="2000" smtClean="0"/>
          </a:p>
          <a:p>
            <a:pPr marL="914400" lvl="1" indent="-457200" eaLnBrk="1" hangingPunct="1">
              <a:lnSpc>
                <a:spcPct val="80000"/>
              </a:lnSpc>
            </a:pPr>
            <a:endParaRPr lang="en-US" sz="2000" smtClean="0"/>
          </a:p>
          <a:p>
            <a:pPr marL="914400" lvl="1" indent="-457200" eaLnBrk="1" hangingPunct="1">
              <a:lnSpc>
                <a:spcPct val="80000"/>
              </a:lnSpc>
            </a:pPr>
            <a:endParaRPr lang="en-US" sz="2000" smtClean="0"/>
          </a:p>
          <a:p>
            <a:pPr marL="914400" lvl="1" indent="-457200" eaLnBrk="1" hangingPunct="1">
              <a:lnSpc>
                <a:spcPct val="80000"/>
              </a:lnSpc>
            </a:pPr>
            <a:endParaRPr lang="en-US" sz="2000" smtClean="0"/>
          </a:p>
          <a:p>
            <a:pPr marL="914400" lvl="1" indent="-457200" eaLnBrk="1" hangingPunct="1">
              <a:lnSpc>
                <a:spcPct val="80000"/>
              </a:lnSpc>
            </a:pPr>
            <a:endParaRPr lang="en-US" sz="1400" smtClean="0"/>
          </a:p>
        </p:txBody>
      </p:sp>
      <p:graphicFrame>
        <p:nvGraphicFramePr>
          <p:cNvPr id="8" name="Table 7"/>
          <p:cNvGraphicFramePr>
            <a:graphicFrameLocks noGrp="1"/>
          </p:cNvGraphicFramePr>
          <p:nvPr/>
        </p:nvGraphicFramePr>
        <p:xfrm>
          <a:off x="1371600" y="3124200"/>
          <a:ext cx="6705600" cy="2373059"/>
        </p:xfrm>
        <a:graphic>
          <a:graphicData uri="http://schemas.openxmlformats.org/drawingml/2006/table">
            <a:tbl>
              <a:tblPr firstRow="1" bandRow="1">
                <a:tableStyleId>{5C22544A-7EE6-4342-B048-85BDC9FD1C3A}</a:tableStyleId>
              </a:tblPr>
              <a:tblGrid>
                <a:gridCol w="3021205"/>
                <a:gridCol w="3684395"/>
              </a:tblGrid>
              <a:tr h="449291">
                <a:tc>
                  <a:txBody>
                    <a:bodyPr/>
                    <a:lstStyle/>
                    <a:p>
                      <a:pPr algn="ctr"/>
                      <a:r>
                        <a:rPr lang="en-US" dirty="0" smtClean="0"/>
                        <a:t>Product</a:t>
                      </a:r>
                      <a:endParaRPr lang="en-US" dirty="0"/>
                    </a:p>
                  </a:txBody>
                  <a:tcPr>
                    <a:solidFill>
                      <a:srgbClr val="3366FF"/>
                    </a:solidFill>
                  </a:tcPr>
                </a:tc>
                <a:tc>
                  <a:txBody>
                    <a:bodyPr/>
                    <a:lstStyle/>
                    <a:p>
                      <a:pPr algn="ctr"/>
                      <a:r>
                        <a:rPr lang="en-US" dirty="0" smtClean="0"/>
                        <a:t>Grade Designation</a:t>
                      </a:r>
                      <a:endParaRPr lang="en-US" dirty="0"/>
                    </a:p>
                  </a:txBody>
                  <a:tcPr>
                    <a:solidFill>
                      <a:srgbClr val="3366FF"/>
                    </a:solidFill>
                  </a:tcPr>
                </a:tc>
              </a:tr>
              <a:tr h="449291">
                <a:tc>
                  <a:txBody>
                    <a:bodyPr/>
                    <a:lstStyle/>
                    <a:p>
                      <a:r>
                        <a:rPr lang="en-US" dirty="0" smtClean="0"/>
                        <a:t>3M™ Trizact™ Diamond HX Disc</a:t>
                      </a:r>
                      <a:r>
                        <a:rPr lang="en-US" baseline="0" dirty="0" smtClean="0"/>
                        <a:t>s Gold</a:t>
                      </a:r>
                      <a:endParaRPr lang="en-US" dirty="0"/>
                    </a:p>
                  </a:txBody>
                  <a:tcPr>
                    <a:solidFill>
                      <a:schemeClr val="accent2">
                        <a:lumMod val="20000"/>
                        <a:lumOff val="80000"/>
                      </a:schemeClr>
                    </a:solidFill>
                  </a:tcPr>
                </a:tc>
                <a:tc>
                  <a:txBody>
                    <a:bodyPr/>
                    <a:lstStyle/>
                    <a:p>
                      <a:pPr algn="ctr"/>
                      <a:r>
                        <a:rPr lang="en-US" dirty="0" smtClean="0"/>
                        <a:t>Coarse</a:t>
                      </a:r>
                      <a:endParaRPr lang="en-US" dirty="0"/>
                    </a:p>
                  </a:txBody>
                  <a:tcPr>
                    <a:solidFill>
                      <a:schemeClr val="accent2">
                        <a:lumMod val="20000"/>
                        <a:lumOff val="80000"/>
                      </a:schemeClr>
                    </a:solidFill>
                  </a:tcPr>
                </a:tc>
              </a:tr>
              <a:tr h="641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3M™ Trizact™ Diamond HX Discs</a:t>
                      </a:r>
                      <a:r>
                        <a:rPr lang="en-US" baseline="0" dirty="0" smtClean="0"/>
                        <a:t> Red</a:t>
                      </a:r>
                      <a:endParaRPr lang="en-US" dirty="0" smtClean="0"/>
                    </a:p>
                  </a:txBody>
                  <a:tcPr>
                    <a:solidFill>
                      <a:schemeClr val="accent2">
                        <a:lumMod val="20000"/>
                        <a:lumOff val="80000"/>
                      </a:schemeClr>
                    </a:solidFill>
                  </a:tcPr>
                </a:tc>
                <a:tc>
                  <a:txBody>
                    <a:bodyPr/>
                    <a:lstStyle/>
                    <a:p>
                      <a:pPr algn="ctr"/>
                      <a:r>
                        <a:rPr lang="en-US" dirty="0" smtClean="0"/>
                        <a:t>Medium</a:t>
                      </a:r>
                      <a:endParaRPr lang="en-US" dirty="0"/>
                    </a:p>
                  </a:txBody>
                  <a:tcPr>
                    <a:solidFill>
                      <a:schemeClr val="accent2">
                        <a:lumMod val="20000"/>
                        <a:lumOff val="80000"/>
                      </a:schemeClr>
                    </a:solidFill>
                  </a:tcPr>
                </a:tc>
              </a:tr>
              <a:tr h="641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3M™ Trizact™ Diamond HX Discs Blue</a:t>
                      </a:r>
                    </a:p>
                  </a:txBody>
                  <a:tcPr>
                    <a:solidFill>
                      <a:schemeClr val="accent2">
                        <a:lumMod val="20000"/>
                        <a:lumOff val="80000"/>
                      </a:schemeClr>
                    </a:solidFill>
                  </a:tcPr>
                </a:tc>
                <a:tc>
                  <a:txBody>
                    <a:bodyPr/>
                    <a:lstStyle/>
                    <a:p>
                      <a:pPr algn="ctr"/>
                      <a:r>
                        <a:rPr lang="en-US" dirty="0" smtClean="0"/>
                        <a:t>Fine</a:t>
                      </a:r>
                      <a:endParaRPr lang="en-US" dirty="0"/>
                    </a:p>
                  </a:txBody>
                  <a:tcPr>
                    <a:solidFill>
                      <a:schemeClr val="accent2">
                        <a:lumMod val="20000"/>
                        <a:lumOff val="80000"/>
                      </a:schemeClr>
                    </a:solidFill>
                  </a:tcPr>
                </a:tc>
              </a:tr>
            </a:tbl>
          </a:graphicData>
        </a:graphic>
      </p:graphicFrame>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 3M </a:t>
            </a:r>
            <a:r>
              <a:rPr lang="en-US" smtClean="0"/>
              <a:t>2011. </a:t>
            </a:r>
            <a:r>
              <a:rPr lang="en-US"/>
              <a:t>Version A. </a:t>
            </a:r>
          </a:p>
          <a:p>
            <a:pPr>
              <a:defRPr/>
            </a:pPr>
            <a:r>
              <a:rPr lang="en-US"/>
              <a:t> All Rights Reserved.</a:t>
            </a:r>
          </a:p>
        </p:txBody>
      </p:sp>
      <p:sp>
        <p:nvSpPr>
          <p:cNvPr id="77826" name="Rectangle 2"/>
          <p:cNvSpPr>
            <a:spLocks noGrp="1" noChangeArrowheads="1"/>
          </p:cNvSpPr>
          <p:nvPr>
            <p:ph type="title"/>
          </p:nvPr>
        </p:nvSpPr>
        <p:spPr>
          <a:xfrm>
            <a:off x="533400" y="762000"/>
            <a:ext cx="7772400" cy="838200"/>
          </a:xfrm>
        </p:spPr>
        <p:txBody>
          <a:bodyPr/>
          <a:lstStyle/>
          <a:p>
            <a:pPr eaLnBrk="1" hangingPunct="1"/>
            <a:r>
              <a:rPr lang="en-US" b="1" smtClean="0"/>
              <a:t>Frequently Asked Questions - FAQs</a:t>
            </a:r>
          </a:p>
        </p:txBody>
      </p:sp>
      <p:sp>
        <p:nvSpPr>
          <p:cNvPr id="77827" name="Rectangle 3"/>
          <p:cNvSpPr>
            <a:spLocks noGrp="1" noChangeArrowheads="1"/>
          </p:cNvSpPr>
          <p:nvPr>
            <p:ph type="body" idx="1"/>
          </p:nvPr>
        </p:nvSpPr>
        <p:spPr>
          <a:xfrm>
            <a:off x="609600" y="1447800"/>
            <a:ext cx="7696200" cy="4216400"/>
          </a:xfrm>
        </p:spPr>
        <p:txBody>
          <a:bodyPr/>
          <a:lstStyle/>
          <a:p>
            <a:pPr marL="533400" indent="-533400" eaLnBrk="1" hangingPunct="1">
              <a:lnSpc>
                <a:spcPct val="80000"/>
              </a:lnSpc>
            </a:pPr>
            <a:r>
              <a:rPr lang="en-US" sz="2400" b="1" smtClean="0"/>
              <a:t>What “grade” are 3M™ Trizact™ Diamond HX Discs? (continued)</a:t>
            </a:r>
          </a:p>
          <a:p>
            <a:pPr marL="914400" lvl="1" indent="-457200" eaLnBrk="1" hangingPunct="1">
              <a:lnSpc>
                <a:spcPct val="80000"/>
              </a:lnSpc>
            </a:pPr>
            <a:r>
              <a:rPr lang="en-US" sz="2000" smtClean="0"/>
              <a:t>Due to the proprietary design characteristics of 3M™ Trizact™ Abrasives, fewer abrasive steps are required when compared traditional floor grinding and polishing abrasives</a:t>
            </a:r>
          </a:p>
          <a:p>
            <a:pPr marL="914400" lvl="1" indent="-457200" eaLnBrk="1" hangingPunct="1">
              <a:lnSpc>
                <a:spcPct val="80000"/>
              </a:lnSpc>
            </a:pPr>
            <a:r>
              <a:rPr lang="en-US" sz="2000" smtClean="0"/>
              <a:t>Each of the 3M™ Trizact™ Diamond HX Discs will typically replace several grades of conventional diamond abrasives</a:t>
            </a:r>
          </a:p>
          <a:p>
            <a:pPr marL="914400" lvl="1" indent="-457200" eaLnBrk="1" hangingPunct="1">
              <a:lnSpc>
                <a:spcPct val="80000"/>
              </a:lnSpc>
            </a:pPr>
            <a:endParaRPr lang="en-US" sz="2000" smtClean="0"/>
          </a:p>
          <a:p>
            <a:pPr marL="914400" lvl="1" indent="-457200" eaLnBrk="1" hangingPunct="1">
              <a:lnSpc>
                <a:spcPct val="80000"/>
              </a:lnSpc>
            </a:pPr>
            <a:endParaRPr lang="en-US" sz="2000" smtClean="0"/>
          </a:p>
          <a:p>
            <a:pPr marL="914400" lvl="1" indent="-457200" eaLnBrk="1" hangingPunct="1">
              <a:lnSpc>
                <a:spcPct val="80000"/>
              </a:lnSpc>
            </a:pPr>
            <a:endParaRPr lang="en-US" sz="2000" smtClean="0"/>
          </a:p>
          <a:p>
            <a:pPr marL="914400" lvl="1" indent="-457200" eaLnBrk="1" hangingPunct="1">
              <a:lnSpc>
                <a:spcPct val="80000"/>
              </a:lnSpc>
            </a:pPr>
            <a:endParaRPr lang="en-US" sz="1400" smtClean="0"/>
          </a:p>
        </p:txBody>
      </p:sp>
      <p:graphicFrame>
        <p:nvGraphicFramePr>
          <p:cNvPr id="8" name="Table 7"/>
          <p:cNvGraphicFramePr>
            <a:graphicFrameLocks noGrp="1"/>
          </p:cNvGraphicFramePr>
          <p:nvPr/>
        </p:nvGraphicFramePr>
        <p:xfrm>
          <a:off x="1143000" y="3733800"/>
          <a:ext cx="6705600" cy="2098739"/>
        </p:xfrm>
        <a:graphic>
          <a:graphicData uri="http://schemas.openxmlformats.org/drawingml/2006/table">
            <a:tbl>
              <a:tblPr firstRow="1" bandRow="1">
                <a:tableStyleId>{5C22544A-7EE6-4342-B048-85BDC9FD1C3A}</a:tableStyleId>
              </a:tblPr>
              <a:tblGrid>
                <a:gridCol w="3021205"/>
                <a:gridCol w="3684395"/>
              </a:tblGrid>
              <a:tr h="259856">
                <a:tc>
                  <a:txBody>
                    <a:bodyPr/>
                    <a:lstStyle/>
                    <a:p>
                      <a:r>
                        <a:rPr lang="en-US" dirty="0" smtClean="0"/>
                        <a:t>Traditional Diamond Discs</a:t>
                      </a:r>
                      <a:endParaRPr lang="en-US" dirty="0"/>
                    </a:p>
                  </a:txBody>
                  <a:tcPr>
                    <a:solidFill>
                      <a:srgbClr val="3366FF"/>
                    </a:solidFill>
                  </a:tcPr>
                </a:tc>
                <a:tc>
                  <a:txBody>
                    <a:bodyPr/>
                    <a:lstStyle/>
                    <a:p>
                      <a:r>
                        <a:rPr lang="en-US" dirty="0" smtClean="0"/>
                        <a:t>3M™ Trizact™ Diamond HX Discs</a:t>
                      </a:r>
                      <a:endParaRPr lang="en-US" dirty="0"/>
                    </a:p>
                  </a:txBody>
                  <a:tcPr>
                    <a:solidFill>
                      <a:srgbClr val="3366FF"/>
                    </a:solidFill>
                  </a:tcPr>
                </a:tc>
              </a:tr>
              <a:tr h="449291">
                <a:tc>
                  <a:txBody>
                    <a:bodyPr/>
                    <a:lstStyle/>
                    <a:p>
                      <a:pPr algn="ctr"/>
                      <a:r>
                        <a:rPr lang="en-US" dirty="0" smtClean="0"/>
                        <a:t>ANSI 60, 80, 100 grit</a:t>
                      </a:r>
                      <a:endParaRPr lang="en-US" dirty="0"/>
                    </a:p>
                  </a:txBody>
                  <a:tcPr>
                    <a:solidFill>
                      <a:schemeClr val="accent2">
                        <a:lumMod val="20000"/>
                        <a:lumOff val="80000"/>
                      </a:schemeClr>
                    </a:solidFill>
                  </a:tcPr>
                </a:tc>
                <a:tc>
                  <a:txBody>
                    <a:bodyPr/>
                    <a:lstStyle/>
                    <a:p>
                      <a:pPr algn="ctr"/>
                      <a:r>
                        <a:rPr lang="en-US" dirty="0" smtClean="0"/>
                        <a:t>3M™ Trizact™ Diamond HX Discs Gold</a:t>
                      </a:r>
                      <a:endParaRPr lang="en-US" dirty="0"/>
                    </a:p>
                  </a:txBody>
                  <a:tcPr>
                    <a:solidFill>
                      <a:schemeClr val="accent2">
                        <a:lumMod val="20000"/>
                        <a:lumOff val="80000"/>
                      </a:schemeClr>
                    </a:solidFill>
                  </a:tcPr>
                </a:tc>
              </a:tr>
              <a:tr h="6418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ANSI 100, 120,</a:t>
                      </a:r>
                      <a:r>
                        <a:rPr lang="en-US" baseline="0" dirty="0" smtClean="0"/>
                        <a:t> 180, 220, 240, 320, 400</a:t>
                      </a:r>
                      <a:r>
                        <a:rPr lang="en-US" dirty="0" smtClean="0"/>
                        <a:t> grit</a:t>
                      </a:r>
                      <a:endParaRPr lang="en-US" dirty="0"/>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3M™ Trizact™ Diamond HX Discs Red</a:t>
                      </a:r>
                    </a:p>
                  </a:txBody>
                  <a:tcPr>
                    <a:solidFill>
                      <a:schemeClr val="accent2">
                        <a:lumMod val="20000"/>
                        <a:lumOff val="80000"/>
                      </a:schemeClr>
                    </a:solidFill>
                  </a:tcPr>
                </a:tc>
              </a:tr>
              <a:tr h="6418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ANSI 400, 600, 1000, 1200 grit</a:t>
                      </a:r>
                    </a:p>
                    <a:p>
                      <a:pPr algn="ctr"/>
                      <a:endParaRPr lang="en-US" dirty="0"/>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3M™ Trizact™ Diamond HX Discs Blue</a:t>
                      </a:r>
                    </a:p>
                  </a:txBody>
                  <a:tcPr>
                    <a:solidFill>
                      <a:schemeClr val="accent2">
                        <a:lumMod val="20000"/>
                        <a:lumOff val="80000"/>
                      </a:schemeClr>
                    </a:solidFill>
                  </a:tcPr>
                </a:tc>
              </a:tr>
            </a:tbl>
          </a:graphicData>
        </a:graphic>
      </p:graphicFrame>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p:txBody>
          <a:bodyPr/>
          <a:lstStyle/>
          <a:p>
            <a:pPr>
              <a:defRPr/>
            </a:pPr>
            <a:r>
              <a:rPr lang="en-US" smtClean="0"/>
              <a:t>© 3M 2011.  All Rights Reserved.</a:t>
            </a:r>
          </a:p>
        </p:txBody>
      </p:sp>
      <p:sp>
        <p:nvSpPr>
          <p:cNvPr id="78850" name="Rectangle 2"/>
          <p:cNvSpPr>
            <a:spLocks noGrp="1" noChangeArrowheads="1"/>
          </p:cNvSpPr>
          <p:nvPr>
            <p:ph type="title"/>
          </p:nvPr>
        </p:nvSpPr>
        <p:spPr/>
        <p:txBody>
          <a:bodyPr/>
          <a:lstStyle/>
          <a:p>
            <a:pPr eaLnBrk="1" hangingPunct="1"/>
            <a:r>
              <a:rPr lang="en-US" b="1" smtClean="0"/>
              <a:t>Frequently Asked Questions - FAQs</a:t>
            </a:r>
            <a:endParaRPr lang="en-US" smtClean="0"/>
          </a:p>
        </p:txBody>
      </p:sp>
      <p:sp>
        <p:nvSpPr>
          <p:cNvPr id="78851" name="Rectangle 3"/>
          <p:cNvSpPr>
            <a:spLocks noGrp="1" noChangeArrowheads="1"/>
          </p:cNvSpPr>
          <p:nvPr>
            <p:ph type="body" idx="1"/>
          </p:nvPr>
        </p:nvSpPr>
        <p:spPr/>
        <p:txBody>
          <a:bodyPr/>
          <a:lstStyle/>
          <a:p>
            <a:pPr eaLnBrk="1" hangingPunct="1"/>
            <a:r>
              <a:rPr lang="en-US" dirty="0" smtClean="0"/>
              <a:t>When do I use 3M™ </a:t>
            </a:r>
            <a:r>
              <a:rPr lang="en-US" dirty="0" err="1" smtClean="0"/>
              <a:t>Trizact</a:t>
            </a:r>
            <a:r>
              <a:rPr lang="en-US" dirty="0" smtClean="0"/>
              <a:t>™ Diamond HX Discs Gold?</a:t>
            </a:r>
          </a:p>
          <a:p>
            <a:pPr lvl="1" eaLnBrk="1" hangingPunct="1"/>
            <a:r>
              <a:rPr lang="en-US" dirty="0" smtClean="0"/>
              <a:t>The 3M™ </a:t>
            </a:r>
            <a:r>
              <a:rPr lang="en-US" dirty="0" err="1" smtClean="0"/>
              <a:t>Trizact</a:t>
            </a:r>
            <a:r>
              <a:rPr lang="en-US" dirty="0" smtClean="0"/>
              <a:t>™ Diamond HX Discs Gold should be used there is apparent wear, or visible damage on the floor.  Such damage might be caused by pitting from action of ice-melting agents or other chemicals.  Scratches can occur by abrasion from movement of pallets or other heavy items, heavy foot traffic, or any other physical wear of the floor surface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 3M </a:t>
            </a:r>
            <a:r>
              <a:rPr lang="en-US" smtClean="0"/>
              <a:t>2011. </a:t>
            </a:r>
            <a:r>
              <a:rPr lang="en-US"/>
              <a:t>Version A. </a:t>
            </a:r>
          </a:p>
          <a:p>
            <a:pPr>
              <a:defRPr/>
            </a:pPr>
            <a:r>
              <a:rPr lang="en-US"/>
              <a:t> All Rights Reserved.</a:t>
            </a:r>
          </a:p>
        </p:txBody>
      </p:sp>
      <p:sp>
        <p:nvSpPr>
          <p:cNvPr id="80898" name="Rectangle 2"/>
          <p:cNvSpPr>
            <a:spLocks noGrp="1" noChangeArrowheads="1"/>
          </p:cNvSpPr>
          <p:nvPr>
            <p:ph type="title"/>
          </p:nvPr>
        </p:nvSpPr>
        <p:spPr>
          <a:xfrm>
            <a:off x="533400" y="762000"/>
            <a:ext cx="7772400" cy="838200"/>
          </a:xfrm>
        </p:spPr>
        <p:txBody>
          <a:bodyPr/>
          <a:lstStyle/>
          <a:p>
            <a:pPr eaLnBrk="1" hangingPunct="1"/>
            <a:r>
              <a:rPr lang="en-US" b="1" smtClean="0"/>
              <a:t>Frequently Asked Questions - FAQs</a:t>
            </a:r>
          </a:p>
        </p:txBody>
      </p:sp>
      <p:sp>
        <p:nvSpPr>
          <p:cNvPr id="80899" name="Rectangle 3"/>
          <p:cNvSpPr>
            <a:spLocks noGrp="1" noChangeArrowheads="1"/>
          </p:cNvSpPr>
          <p:nvPr>
            <p:ph type="body" idx="1"/>
          </p:nvPr>
        </p:nvSpPr>
        <p:spPr>
          <a:xfrm>
            <a:off x="609600" y="1447800"/>
            <a:ext cx="7924800" cy="4572000"/>
          </a:xfrm>
        </p:spPr>
        <p:txBody>
          <a:bodyPr/>
          <a:lstStyle/>
          <a:p>
            <a:pPr marL="533400" indent="-533400" eaLnBrk="1" hangingPunct="1">
              <a:lnSpc>
                <a:spcPct val="80000"/>
              </a:lnSpc>
            </a:pPr>
            <a:r>
              <a:rPr lang="en-US" sz="2400" b="1" dirty="0" smtClean="0"/>
              <a:t>Do I have to use the 3M™ </a:t>
            </a:r>
            <a:r>
              <a:rPr lang="en-US" sz="2400" b="1" dirty="0" err="1" smtClean="0"/>
              <a:t>Trizact</a:t>
            </a:r>
            <a:r>
              <a:rPr lang="en-US" sz="2400" b="1" dirty="0" smtClean="0"/>
              <a:t>™ Diamond HX Discs in sequence starting with 3M™ </a:t>
            </a:r>
            <a:r>
              <a:rPr lang="en-US" sz="2400" b="1" dirty="0" err="1" smtClean="0"/>
              <a:t>Trizact</a:t>
            </a:r>
            <a:r>
              <a:rPr lang="en-US" sz="2400" b="1" dirty="0" smtClean="0"/>
              <a:t>™ Diamond HX Discs Gold and  finishing with 3M™ </a:t>
            </a:r>
            <a:r>
              <a:rPr lang="en-US" sz="2400" b="1" dirty="0" err="1" smtClean="0"/>
              <a:t>Trizact</a:t>
            </a:r>
            <a:r>
              <a:rPr lang="en-US" sz="2400" b="1" dirty="0" smtClean="0"/>
              <a:t>™ Diamond HX Discs Red and Blue?</a:t>
            </a:r>
            <a:endParaRPr lang="en-US" dirty="0" smtClean="0"/>
          </a:p>
          <a:p>
            <a:pPr marL="914400" lvl="1" indent="-457200" eaLnBrk="1" hangingPunct="1">
              <a:lnSpc>
                <a:spcPct val="80000"/>
              </a:lnSpc>
            </a:pPr>
            <a:r>
              <a:rPr lang="en-US" sz="2000" dirty="0" smtClean="0"/>
              <a:t>3M™ </a:t>
            </a:r>
            <a:r>
              <a:rPr lang="en-US" sz="2000" dirty="0" err="1" smtClean="0"/>
              <a:t>Trizact</a:t>
            </a:r>
            <a:r>
              <a:rPr lang="en-US" sz="2000" dirty="0" smtClean="0"/>
              <a:t>™ Diamond HX discs should ALWAYS be used in the order GOLD – RED - BLUE.  Follow final polishing by burnishing with the Scotch-</a:t>
            </a:r>
            <a:r>
              <a:rPr lang="en-US" sz="2000" dirty="0" err="1" smtClean="0"/>
              <a:t>Brite</a:t>
            </a:r>
            <a:r>
              <a:rPr lang="en-US" sz="2000" dirty="0" smtClean="0"/>
              <a:t>™ Purple Diamond Floor Pad Plus and applying </a:t>
            </a:r>
            <a:r>
              <a:rPr lang="en-US" sz="2000" dirty="0" err="1" smtClean="0"/>
              <a:t>Scotchgard</a:t>
            </a:r>
            <a:r>
              <a:rPr lang="en-US" sz="2000" dirty="0" smtClean="0"/>
              <a:t>™ Stone Floor Protector. </a:t>
            </a:r>
          </a:p>
          <a:p>
            <a:pPr marL="914400" lvl="1" indent="-457200" eaLnBrk="1" hangingPunct="1">
              <a:lnSpc>
                <a:spcPct val="80000"/>
              </a:lnSpc>
            </a:pPr>
            <a:r>
              <a:rPr lang="en-US" sz="2000" dirty="0" smtClean="0"/>
              <a:t>Depending on the floor condition, use of the 3M™Trizact™ Diamond HX Discs Gold as the first step is optional  to quickly remove surface scratches and other damage before going on to the normal Red / Blue / Purple sequence. </a:t>
            </a:r>
          </a:p>
          <a:p>
            <a:pPr marL="533400" indent="-533400" eaLnBrk="1" hangingPunct="1">
              <a:lnSpc>
                <a:spcPct val="80000"/>
              </a:lnSpc>
            </a:pPr>
            <a:endParaRPr lang="en-US" sz="2000" dirty="0" smtClean="0"/>
          </a:p>
          <a:p>
            <a:pPr marL="914400" lvl="1" indent="-457200" eaLnBrk="1" hangingPunct="1">
              <a:lnSpc>
                <a:spcPct val="80000"/>
              </a:lnSpc>
            </a:pPr>
            <a:endParaRPr lang="en-US" sz="2800" dirty="0" smtClean="0"/>
          </a:p>
          <a:p>
            <a:pPr marL="914400" lvl="1" indent="-457200" eaLnBrk="1" hangingPunct="1">
              <a:lnSpc>
                <a:spcPct val="80000"/>
              </a:lnSpc>
            </a:pPr>
            <a:endParaRPr lang="en-US" sz="1800" dirty="0" smtClean="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a:t>© 3M </a:t>
            </a:r>
            <a:r>
              <a:rPr lang="en-US" smtClean="0"/>
              <a:t>2011. </a:t>
            </a:r>
            <a:r>
              <a:rPr lang="en-US"/>
              <a:t>Version A. </a:t>
            </a:r>
          </a:p>
          <a:p>
            <a:pPr>
              <a:defRPr/>
            </a:pPr>
            <a:r>
              <a:rPr lang="en-US"/>
              <a:t> All Rights Reserved.</a:t>
            </a:r>
          </a:p>
        </p:txBody>
      </p:sp>
      <p:sp>
        <p:nvSpPr>
          <p:cNvPr id="53250" name="Rectangle 2"/>
          <p:cNvSpPr>
            <a:spLocks noGrp="1" noChangeArrowheads="1"/>
          </p:cNvSpPr>
          <p:nvPr>
            <p:ph type="title"/>
          </p:nvPr>
        </p:nvSpPr>
        <p:spPr/>
        <p:txBody>
          <a:bodyPr/>
          <a:lstStyle/>
          <a:p>
            <a:pPr eaLnBrk="1" hangingPunct="1"/>
            <a:r>
              <a:rPr lang="en-US" smtClean="0"/>
              <a:t>Suitable Surfaces</a:t>
            </a:r>
          </a:p>
        </p:txBody>
      </p:sp>
      <p:sp>
        <p:nvSpPr>
          <p:cNvPr id="53251" name="Rectangle 3"/>
          <p:cNvSpPr>
            <a:spLocks noGrp="1" noChangeArrowheads="1"/>
          </p:cNvSpPr>
          <p:nvPr>
            <p:ph type="body" idx="1"/>
          </p:nvPr>
        </p:nvSpPr>
        <p:spPr>
          <a:xfrm>
            <a:off x="1524000" y="1905000"/>
            <a:ext cx="6858000" cy="2895600"/>
          </a:xfrm>
        </p:spPr>
        <p:txBody>
          <a:bodyPr/>
          <a:lstStyle/>
          <a:p>
            <a:pPr eaLnBrk="1" hangingPunct="1"/>
            <a:r>
              <a:rPr lang="en-US" sz="4800" b="1" smtClean="0"/>
              <a:t>Polished Concrete</a:t>
            </a:r>
          </a:p>
          <a:p>
            <a:pPr eaLnBrk="1" hangingPunct="1"/>
            <a:r>
              <a:rPr lang="en-US" sz="4800" b="1" smtClean="0"/>
              <a:t>Terrazzo</a:t>
            </a:r>
          </a:p>
          <a:p>
            <a:pPr eaLnBrk="1" hangingPunct="1"/>
            <a:r>
              <a:rPr lang="en-US" sz="4800" b="1" smtClean="0"/>
              <a:t>Marble</a:t>
            </a:r>
          </a:p>
        </p:txBody>
      </p:sp>
      <p:pic>
        <p:nvPicPr>
          <p:cNvPr id="53252" name="Picture 4"/>
          <p:cNvPicPr>
            <a:picLocks noChangeAspect="1" noChangeArrowheads="1"/>
          </p:cNvPicPr>
          <p:nvPr/>
        </p:nvPicPr>
        <p:blipFill>
          <a:blip r:embed="rId2" cstate="print"/>
          <a:srcRect/>
          <a:stretch>
            <a:fillRect/>
          </a:stretch>
        </p:blipFill>
        <p:spPr bwMode="auto">
          <a:xfrm>
            <a:off x="4567238" y="3424238"/>
            <a:ext cx="9525" cy="9525"/>
          </a:xfrm>
          <a:prstGeom prst="rect">
            <a:avLst/>
          </a:prstGeom>
          <a:noFill/>
          <a:ln w="9525">
            <a:noFill/>
            <a:miter lim="800000"/>
            <a:headEnd/>
            <a:tailEnd/>
          </a:ln>
        </p:spPr>
      </p:pic>
      <p:pic>
        <p:nvPicPr>
          <p:cNvPr id="53253" name="Picture 5"/>
          <p:cNvPicPr>
            <a:picLocks noChangeAspect="1" noChangeArrowheads="1"/>
          </p:cNvPicPr>
          <p:nvPr/>
        </p:nvPicPr>
        <p:blipFill>
          <a:blip r:embed="rId2" cstate="print"/>
          <a:srcRect/>
          <a:stretch>
            <a:fillRect/>
          </a:stretch>
        </p:blipFill>
        <p:spPr bwMode="auto">
          <a:xfrm>
            <a:off x="4567238" y="3424238"/>
            <a:ext cx="9525" cy="9525"/>
          </a:xfrm>
          <a:prstGeom prst="rect">
            <a:avLst/>
          </a:prstGeom>
          <a:noFill/>
          <a:ln w="9525">
            <a:noFill/>
            <a:miter lim="800000"/>
            <a:headEnd/>
            <a:tailEnd/>
          </a:ln>
        </p:spPr>
      </p:pic>
      <p:pic>
        <p:nvPicPr>
          <p:cNvPr id="53254" name="Picture 8"/>
          <p:cNvPicPr>
            <a:picLocks noChangeAspect="1" noChangeArrowheads="1"/>
          </p:cNvPicPr>
          <p:nvPr/>
        </p:nvPicPr>
        <p:blipFill>
          <a:blip r:embed="rId3" cstate="print"/>
          <a:srcRect/>
          <a:stretch>
            <a:fillRect/>
          </a:stretch>
        </p:blipFill>
        <p:spPr bwMode="auto">
          <a:xfrm>
            <a:off x="7543800" y="0"/>
            <a:ext cx="1600200" cy="1371600"/>
          </a:xfrm>
          <a:prstGeom prst="rect">
            <a:avLst/>
          </a:prstGeom>
          <a:noFill/>
          <a:ln w="9525">
            <a:noFill/>
            <a:miter lim="800000"/>
            <a:headEnd/>
            <a:tailEnd/>
          </a:ln>
        </p:spPr>
      </p:pic>
      <p:pic>
        <p:nvPicPr>
          <p:cNvPr id="53255" name="Picture 9"/>
          <p:cNvPicPr>
            <a:picLocks noChangeAspect="1" noChangeArrowheads="1"/>
          </p:cNvPicPr>
          <p:nvPr/>
        </p:nvPicPr>
        <p:blipFill>
          <a:blip r:embed="rId4" cstate="print"/>
          <a:srcRect/>
          <a:stretch>
            <a:fillRect/>
          </a:stretch>
        </p:blipFill>
        <p:spPr bwMode="auto">
          <a:xfrm>
            <a:off x="7543800" y="2819400"/>
            <a:ext cx="1600200" cy="1466850"/>
          </a:xfrm>
          <a:prstGeom prst="rect">
            <a:avLst/>
          </a:prstGeom>
          <a:noFill/>
          <a:ln w="9525">
            <a:noFill/>
            <a:miter lim="800000"/>
            <a:headEnd/>
            <a:tailEnd/>
          </a:ln>
        </p:spPr>
      </p:pic>
      <p:pic>
        <p:nvPicPr>
          <p:cNvPr id="53256" name="Picture 10"/>
          <p:cNvPicPr>
            <a:picLocks noChangeAspect="1" noChangeArrowheads="1"/>
          </p:cNvPicPr>
          <p:nvPr/>
        </p:nvPicPr>
        <p:blipFill>
          <a:blip r:embed="rId5" cstate="print"/>
          <a:srcRect/>
          <a:stretch>
            <a:fillRect/>
          </a:stretch>
        </p:blipFill>
        <p:spPr bwMode="auto">
          <a:xfrm>
            <a:off x="7543800" y="1371600"/>
            <a:ext cx="1600200" cy="1481138"/>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 3M </a:t>
            </a:r>
            <a:r>
              <a:rPr lang="en-US" smtClean="0"/>
              <a:t>2011. </a:t>
            </a:r>
            <a:r>
              <a:rPr lang="en-US"/>
              <a:t>Version A. </a:t>
            </a:r>
          </a:p>
          <a:p>
            <a:pPr>
              <a:defRPr/>
            </a:pPr>
            <a:r>
              <a:rPr lang="en-US"/>
              <a:t> All Rights Reserved.</a:t>
            </a:r>
          </a:p>
        </p:txBody>
      </p:sp>
      <p:sp>
        <p:nvSpPr>
          <p:cNvPr id="81922" name="Rectangle 2"/>
          <p:cNvSpPr>
            <a:spLocks noGrp="1" noChangeArrowheads="1"/>
          </p:cNvSpPr>
          <p:nvPr>
            <p:ph type="title"/>
          </p:nvPr>
        </p:nvSpPr>
        <p:spPr>
          <a:xfrm>
            <a:off x="533400" y="762000"/>
            <a:ext cx="7772400" cy="838200"/>
          </a:xfrm>
        </p:spPr>
        <p:txBody>
          <a:bodyPr/>
          <a:lstStyle/>
          <a:p>
            <a:pPr eaLnBrk="1" hangingPunct="1"/>
            <a:r>
              <a:rPr lang="en-US" b="1" smtClean="0"/>
              <a:t>Frequently Asked Questions - FAQs</a:t>
            </a:r>
          </a:p>
        </p:txBody>
      </p:sp>
      <p:sp>
        <p:nvSpPr>
          <p:cNvPr id="34819" name="Rectangle 3"/>
          <p:cNvSpPr>
            <a:spLocks noGrp="1" noChangeArrowheads="1"/>
          </p:cNvSpPr>
          <p:nvPr>
            <p:ph type="body" idx="1"/>
          </p:nvPr>
        </p:nvSpPr>
        <p:spPr>
          <a:xfrm>
            <a:off x="609600" y="1447800"/>
            <a:ext cx="7696200" cy="4216400"/>
          </a:xfrm>
        </p:spPr>
        <p:txBody>
          <a:bodyPr/>
          <a:lstStyle/>
          <a:p>
            <a:pPr eaLnBrk="1" hangingPunct="1">
              <a:defRPr/>
            </a:pPr>
            <a:r>
              <a:rPr lang="en-US" sz="2400" b="1" dirty="0" smtClean="0"/>
              <a:t>Do 3M™ Trizact™ Diamond HX Discs require any break-in before use?</a:t>
            </a:r>
          </a:p>
          <a:p>
            <a:pPr marL="914400" lvl="1" indent="-457200" eaLnBrk="1" hangingPunct="1">
              <a:lnSpc>
                <a:spcPct val="80000"/>
              </a:lnSpc>
              <a:defRPr/>
            </a:pPr>
            <a:r>
              <a:rPr lang="en-US" sz="2000" dirty="0" smtClean="0"/>
              <a:t>Usually, new discs become “conditioned” or “worn-in” within the first pass on the recommended multi-pass sequence.</a:t>
            </a:r>
          </a:p>
          <a:p>
            <a:pPr marL="914400" lvl="1" indent="-457200" eaLnBrk="1" hangingPunct="1">
              <a:lnSpc>
                <a:spcPct val="80000"/>
              </a:lnSpc>
              <a:defRPr/>
            </a:pPr>
            <a:r>
              <a:rPr lang="en-US" sz="2000" dirty="0" smtClean="0"/>
              <a:t>Break-in can be speeded up by rubbing the 3M™Trizact™ Diamond HX Discs by hand on a rough surface (e.g. a concrete wall or floor) to remove the thin skin of resin on the top of the as-produced discs.  </a:t>
            </a:r>
          </a:p>
          <a:p>
            <a:pPr marL="533400" indent="-533400" eaLnBrk="1" hangingPunct="1">
              <a:lnSpc>
                <a:spcPct val="80000"/>
              </a:lnSpc>
              <a:defRPr/>
            </a:pPr>
            <a:r>
              <a:rPr lang="en-US" sz="2400" b="1" dirty="0" smtClean="0"/>
              <a:t>How long will they last?</a:t>
            </a:r>
          </a:p>
          <a:p>
            <a:pPr marL="914400" lvl="1" indent="-457200" eaLnBrk="1" hangingPunct="1">
              <a:lnSpc>
                <a:spcPct val="80000"/>
              </a:lnSpc>
              <a:defRPr/>
            </a:pPr>
            <a:r>
              <a:rPr lang="en-US" sz="2000" dirty="0" smtClean="0"/>
              <a:t>3M™ Trizact™ Diamond HX Disc life depends critically on use factors such as flooring type and condition, machine pressure and speed.  </a:t>
            </a:r>
          </a:p>
          <a:p>
            <a:pPr marL="914400" lvl="1" indent="-457200" eaLnBrk="1" hangingPunct="1">
              <a:lnSpc>
                <a:spcPct val="80000"/>
              </a:lnSpc>
              <a:defRPr/>
            </a:pPr>
            <a:r>
              <a:rPr lang="en-US" sz="2000" dirty="0" smtClean="0"/>
              <a:t>Terrazzo:  estimate 5000 FINISHED sq ft (5000 ft x 6 passes = 30,000 sq ft TOTAL)</a:t>
            </a:r>
          </a:p>
          <a:p>
            <a:pPr marL="914400" lvl="1" indent="-457200" eaLnBrk="1" hangingPunct="1">
              <a:lnSpc>
                <a:spcPct val="80000"/>
              </a:lnSpc>
              <a:defRPr/>
            </a:pPr>
            <a:r>
              <a:rPr lang="en-US" sz="2000" dirty="0" smtClean="0"/>
              <a:t>Concrete:  due to variability in starting surface condition, estimate  ~1000 sq ft finished (1000 ft x 6 passes = 6000 sq ft TOTAL)</a:t>
            </a:r>
          </a:p>
          <a:p>
            <a:pPr marL="514350" indent="-457200" eaLnBrk="1" hangingPunct="1">
              <a:lnSpc>
                <a:spcPct val="80000"/>
              </a:lnSpc>
              <a:defRPr/>
            </a:pPr>
            <a:endParaRPr lang="en-US" dirty="0" smtClean="0"/>
          </a:p>
          <a:p>
            <a:pPr marL="914400" lvl="1" indent="-457200" eaLnBrk="1" hangingPunct="1">
              <a:lnSpc>
                <a:spcPct val="80000"/>
              </a:lnSpc>
              <a:defRPr/>
            </a:pPr>
            <a:endParaRPr lang="en-US" sz="14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5"/>
          <p:cNvSpPr>
            <a:spLocks noGrp="1" noChangeArrowheads="1"/>
          </p:cNvSpPr>
          <p:nvPr>
            <p:ph type="body" sz="half" idx="1"/>
          </p:nvPr>
        </p:nvSpPr>
        <p:spPr>
          <a:xfrm>
            <a:off x="381000" y="5257800"/>
            <a:ext cx="2209800" cy="1295400"/>
          </a:xfrm>
        </p:spPr>
        <p:txBody>
          <a:bodyPr/>
          <a:lstStyle/>
          <a:p>
            <a:pPr eaLnBrk="1" hangingPunct="1">
              <a:lnSpc>
                <a:spcPct val="90000"/>
              </a:lnSpc>
              <a:buFontTx/>
              <a:buNone/>
            </a:pPr>
            <a:r>
              <a:rPr lang="en-US" sz="1000" b="1" smtClean="0"/>
              <a:t>Building and Commercial </a:t>
            </a:r>
          </a:p>
          <a:p>
            <a:pPr eaLnBrk="1" hangingPunct="1">
              <a:lnSpc>
                <a:spcPct val="90000"/>
              </a:lnSpc>
              <a:buFontTx/>
              <a:buNone/>
            </a:pPr>
            <a:r>
              <a:rPr lang="en-US" sz="1000" b="1" smtClean="0"/>
              <a:t>Services Division</a:t>
            </a:r>
            <a:endParaRPr lang="en-US" sz="1000" smtClean="0"/>
          </a:p>
          <a:p>
            <a:pPr eaLnBrk="1" hangingPunct="1">
              <a:lnSpc>
                <a:spcPct val="90000"/>
              </a:lnSpc>
              <a:buFontTx/>
              <a:buNone/>
            </a:pPr>
            <a:endParaRPr lang="en-US" sz="1000" smtClean="0"/>
          </a:p>
          <a:p>
            <a:pPr eaLnBrk="1" hangingPunct="1">
              <a:lnSpc>
                <a:spcPct val="90000"/>
              </a:lnSpc>
              <a:buFontTx/>
              <a:buNone/>
            </a:pPr>
            <a:r>
              <a:rPr lang="en-US" sz="1000" smtClean="0"/>
              <a:t>3M Center		</a:t>
            </a:r>
          </a:p>
          <a:p>
            <a:pPr eaLnBrk="1" hangingPunct="1">
              <a:lnSpc>
                <a:spcPct val="90000"/>
              </a:lnSpc>
              <a:buFontTx/>
              <a:buNone/>
            </a:pPr>
            <a:r>
              <a:rPr lang="en-US" sz="1000" smtClean="0"/>
              <a:t>St. Paul, MN 55144-1000 	</a:t>
            </a:r>
          </a:p>
          <a:p>
            <a:pPr eaLnBrk="1" hangingPunct="1">
              <a:lnSpc>
                <a:spcPct val="90000"/>
              </a:lnSpc>
              <a:buFontTx/>
              <a:buNone/>
            </a:pPr>
            <a:r>
              <a:rPr lang="en-US" sz="1000" smtClean="0"/>
              <a:t>1-800-698-4595		</a:t>
            </a:r>
          </a:p>
          <a:p>
            <a:pPr eaLnBrk="1" hangingPunct="1">
              <a:lnSpc>
                <a:spcPct val="90000"/>
              </a:lnSpc>
              <a:buFontTx/>
              <a:buNone/>
            </a:pPr>
            <a:r>
              <a:rPr lang="en-US" sz="1000" smtClean="0">
                <a:hlinkClick r:id="rId2"/>
              </a:rPr>
              <a:t>www.3M/Building</a:t>
            </a:r>
            <a:r>
              <a:rPr lang="en-US" sz="1000" smtClean="0"/>
              <a:t>	</a:t>
            </a:r>
          </a:p>
        </p:txBody>
      </p:sp>
      <p:pic>
        <p:nvPicPr>
          <p:cNvPr id="82946" name="Picture 6" descr="3M Logo Black"/>
          <p:cNvPicPr>
            <a:picLocks noChangeAspect="1" noChangeArrowheads="1"/>
          </p:cNvPicPr>
          <p:nvPr/>
        </p:nvPicPr>
        <p:blipFill>
          <a:blip r:embed="rId3" cstate="print"/>
          <a:srcRect/>
          <a:stretch>
            <a:fillRect/>
          </a:stretch>
        </p:blipFill>
        <p:spPr bwMode="auto">
          <a:xfrm>
            <a:off x="457200" y="4953000"/>
            <a:ext cx="422275" cy="222250"/>
          </a:xfrm>
          <a:prstGeom prst="rect">
            <a:avLst/>
          </a:prstGeom>
          <a:noFill/>
          <a:ln w="9525">
            <a:noFill/>
            <a:miter lim="800000"/>
            <a:headEnd/>
            <a:tailEnd/>
          </a:ln>
        </p:spPr>
      </p:pic>
      <p:sp>
        <p:nvSpPr>
          <p:cNvPr id="104455" name="Rectangle 7"/>
          <p:cNvSpPr>
            <a:spLocks noChangeArrowheads="1"/>
          </p:cNvSpPr>
          <p:nvPr/>
        </p:nvSpPr>
        <p:spPr bwMode="auto">
          <a:xfrm>
            <a:off x="1981200" y="6096000"/>
            <a:ext cx="6858000" cy="609600"/>
          </a:xfrm>
          <a:prstGeom prst="rect">
            <a:avLst/>
          </a:prstGeom>
          <a:noFill/>
          <a:ln w="9525">
            <a:noFill/>
            <a:miter lim="800000"/>
            <a:headEnd/>
            <a:tailEnd/>
          </a:ln>
        </p:spPr>
        <p:txBody>
          <a:bodyPr/>
          <a:lstStyle/>
          <a:p>
            <a:pPr marL="342900" indent="-342900">
              <a:spcBef>
                <a:spcPct val="20000"/>
              </a:spcBef>
              <a:defRPr/>
            </a:pPr>
            <a:r>
              <a:rPr lang="en-US" sz="1000" dirty="0">
                <a:solidFill>
                  <a:srgbClr val="000000"/>
                </a:solidFill>
                <a:cs typeface="+mn-cs"/>
              </a:rPr>
              <a:t>© 3M 2011. </a:t>
            </a:r>
            <a:r>
              <a:rPr lang="en-US" sz="1000" dirty="0" smtClean="0">
                <a:solidFill>
                  <a:srgbClr val="000000"/>
                </a:solidFill>
                <a:cs typeface="+mn-cs"/>
              </a:rPr>
              <a:t>All rights reserved</a:t>
            </a:r>
            <a:r>
              <a:rPr lang="en-US" sz="1000" dirty="0">
                <a:solidFill>
                  <a:srgbClr val="000000"/>
                </a:solidFill>
                <a:cs typeface="+mn-cs"/>
              </a:rPr>
              <a:t>		</a:t>
            </a:r>
            <a:r>
              <a:rPr lang="en-US" sz="1000" dirty="0" smtClean="0">
                <a:solidFill>
                  <a:srgbClr val="000000"/>
                </a:solidFill>
                <a:cs typeface="+mn-cs"/>
              </a:rPr>
              <a:t>	 </a:t>
            </a:r>
            <a:r>
              <a:rPr lang="en-US" sz="1000" dirty="0" err="1" smtClean="0">
                <a:solidFill>
                  <a:srgbClr val="000000"/>
                </a:solidFill>
                <a:cs typeface="+mn-cs"/>
              </a:rPr>
              <a:t>Scotchgard</a:t>
            </a:r>
            <a:r>
              <a:rPr lang="en-US" sz="1000" dirty="0">
                <a:solidFill>
                  <a:srgbClr val="000000"/>
                </a:solidFill>
                <a:cs typeface="+mn-cs"/>
              </a:rPr>
              <a:t>, </a:t>
            </a:r>
            <a:r>
              <a:rPr lang="en-US" sz="1000" dirty="0" smtClean="0">
                <a:solidFill>
                  <a:srgbClr val="000000"/>
                </a:solidFill>
                <a:cs typeface="+mn-cs"/>
              </a:rPr>
              <a:t> Scotch-</a:t>
            </a:r>
            <a:r>
              <a:rPr lang="en-US" sz="1000" dirty="0" err="1" smtClean="0">
                <a:solidFill>
                  <a:srgbClr val="000000"/>
                </a:solidFill>
                <a:cs typeface="+mn-cs"/>
              </a:rPr>
              <a:t>Brite</a:t>
            </a:r>
            <a:r>
              <a:rPr lang="en-US" sz="1000" dirty="0" smtClean="0">
                <a:solidFill>
                  <a:srgbClr val="000000"/>
                </a:solidFill>
                <a:cs typeface="+mn-cs"/>
              </a:rPr>
              <a:t>, Twist </a:t>
            </a:r>
            <a:r>
              <a:rPr lang="en-US" sz="1000" dirty="0">
                <a:solidFill>
                  <a:srgbClr val="000000"/>
                </a:solidFill>
                <a:cs typeface="+mn-cs"/>
              </a:rPr>
              <a:t>‘n </a:t>
            </a:r>
            <a:r>
              <a:rPr lang="en-US" sz="1000" dirty="0" smtClean="0">
                <a:solidFill>
                  <a:srgbClr val="000000"/>
                </a:solidFill>
                <a:cs typeface="+mn-cs"/>
              </a:rPr>
              <a:t>Fill</a:t>
            </a:r>
          </a:p>
          <a:p>
            <a:pPr marL="342900" indent="-342900">
              <a:spcBef>
                <a:spcPct val="20000"/>
              </a:spcBef>
              <a:defRPr/>
            </a:pPr>
            <a:r>
              <a:rPr lang="en-US" sz="1000" dirty="0" smtClean="0">
                <a:solidFill>
                  <a:srgbClr val="000000"/>
                </a:solidFill>
              </a:rPr>
              <a:t>10/2011 Version A </a:t>
            </a:r>
            <a:r>
              <a:rPr lang="en-US" sz="1000" dirty="0" smtClean="0">
                <a:solidFill>
                  <a:srgbClr val="000000"/>
                </a:solidFill>
                <a:cs typeface="+mn-cs"/>
              </a:rPr>
              <a:t>		                        	</a:t>
            </a:r>
            <a:r>
              <a:rPr lang="en-US" sz="1000" dirty="0" err="1" smtClean="0">
                <a:solidFill>
                  <a:srgbClr val="000000"/>
                </a:solidFill>
                <a:cs typeface="+mn-cs"/>
              </a:rPr>
              <a:t>Trizact</a:t>
            </a:r>
            <a:r>
              <a:rPr lang="en-US" sz="1000" dirty="0" smtClean="0">
                <a:solidFill>
                  <a:srgbClr val="000000"/>
                </a:solidFill>
                <a:cs typeface="+mn-cs"/>
              </a:rPr>
              <a:t> and </a:t>
            </a:r>
            <a:r>
              <a:rPr lang="en-US" sz="1000" dirty="0">
                <a:solidFill>
                  <a:srgbClr val="000000"/>
                </a:solidFill>
                <a:cs typeface="+mn-cs"/>
              </a:rPr>
              <a:t>the </a:t>
            </a:r>
            <a:r>
              <a:rPr lang="en-US" sz="1000" dirty="0" smtClean="0">
                <a:solidFill>
                  <a:srgbClr val="000000"/>
                </a:solidFill>
                <a:cs typeface="+mn-cs"/>
              </a:rPr>
              <a:t> </a:t>
            </a:r>
            <a:r>
              <a:rPr lang="en-US" sz="1000" dirty="0">
                <a:solidFill>
                  <a:srgbClr val="000000"/>
                </a:solidFill>
                <a:cs typeface="+mn-cs"/>
              </a:rPr>
              <a:t>Plaid </a:t>
            </a:r>
            <a:r>
              <a:rPr lang="en-US" sz="1000" dirty="0" smtClean="0">
                <a:solidFill>
                  <a:srgbClr val="000000"/>
                </a:solidFill>
                <a:cs typeface="+mn-cs"/>
              </a:rPr>
              <a:t>Design </a:t>
            </a:r>
            <a:r>
              <a:rPr lang="en-US" sz="1000" dirty="0">
                <a:solidFill>
                  <a:srgbClr val="000000"/>
                </a:solidFill>
                <a:cs typeface="+mn-cs"/>
              </a:rPr>
              <a:t>are trademarks of </a:t>
            </a:r>
            <a:r>
              <a:rPr lang="en-US" sz="1200" dirty="0" smtClean="0">
                <a:solidFill>
                  <a:srgbClr val="000000"/>
                </a:solidFill>
              </a:rPr>
              <a:t> 3M, </a:t>
            </a:r>
            <a:r>
              <a:rPr lang="en-US" sz="1200" dirty="0">
                <a:solidFill>
                  <a:srgbClr val="000000"/>
                </a:solidFill>
                <a:cs typeface="+mn-cs"/>
              </a:rPr>
              <a:t>	</a:t>
            </a:r>
          </a:p>
        </p:txBody>
      </p:sp>
      <p:sp>
        <p:nvSpPr>
          <p:cNvPr id="5" name="TextBox 4"/>
          <p:cNvSpPr txBox="1"/>
          <p:nvPr/>
        </p:nvSpPr>
        <p:spPr>
          <a:xfrm>
            <a:off x="381000" y="1524000"/>
            <a:ext cx="7924800" cy="3170099"/>
          </a:xfrm>
          <a:prstGeom prst="rect">
            <a:avLst/>
          </a:prstGeom>
          <a:noFill/>
        </p:spPr>
        <p:txBody>
          <a:bodyPr wrap="square" rtlCol="0">
            <a:spAutoFit/>
          </a:bodyPr>
          <a:lstStyle/>
          <a:p>
            <a:r>
              <a:rPr lang="en-US" sz="1000" dirty="0" smtClean="0"/>
              <a:t>Caution: Some floors may release dust that could be hazardous to the user or bystanders. Eye, skin and/or respiratory personal protection equipment may be appropriate to reduce the risks associated with exposure to airborne dust.</a:t>
            </a:r>
          </a:p>
          <a:p>
            <a:r>
              <a:rPr lang="en-US" sz="1000" dirty="0" smtClean="0"/>
              <a:t> </a:t>
            </a:r>
          </a:p>
          <a:p>
            <a:r>
              <a:rPr lang="en-US" sz="1000" b="1" dirty="0" smtClean="0"/>
              <a:t>Product Use: </a:t>
            </a:r>
            <a:r>
              <a:rPr lang="en-US" sz="1000" dirty="0" smtClean="0"/>
              <a:t>All statements, technical information and recommendations contained in this document are based on tests or experience that 3M believes are reliable. However, many factors beyond 3M’s control can affect the use and performance of a 3M product in a particular application, including conditions under which the product is used and the time and environmental conditions in which the product is expected to perform. Since these factors are uniquely within the user’s knowledge and control, it is essential that the user evaluate the 3M product to determine whether it is fit for a particular purpose and suitable for the user’s method of application. </a:t>
            </a:r>
          </a:p>
          <a:p>
            <a:endParaRPr lang="en-US" sz="1000" dirty="0" smtClean="0"/>
          </a:p>
          <a:p>
            <a:r>
              <a:rPr lang="en-US" sz="1000" b="1" dirty="0" smtClean="0"/>
              <a:t>Warranty and Limited Remedy: </a:t>
            </a:r>
            <a:r>
              <a:rPr lang="en-US" sz="1000" dirty="0" smtClean="0"/>
              <a:t>Unless stated otherwise in 3M’s product literature, packaging inserts or product packaging for individual products, 3M warrants that each 3M product meets the applicable specifications at the time 3M ships the product. Individual products may have additional or different warranties as stated on product literature, package inserts or product packages. 3M MAKES NO OTHER WARRANTIES, EXPRESS OR IMPLIED, INCLUDING BUT NOT LIMITED TO, ANY IMPLIED WARRANTIES OF MERCHANTABILITY OR FITNESS FOR A PARTICULAR PURPOSE OR ANY IMPLIED WARRANTY ARISING OUT OF A COURSE OF DEALING, CUSTOM OR USAGE OF TRADE. User is responsible for determining whether the 3M product is fit for a particular purpose and suitable for user’s application. If the 3M product is defective within the warranty period, your exclusive remedy and 3M’s and seller’s sole obligation will be, at 3M’s option, to replace the product or refund the purchase price. </a:t>
            </a:r>
          </a:p>
          <a:p>
            <a:r>
              <a:rPr lang="en-US" sz="1000" b="1" dirty="0" smtClean="0"/>
              <a:t>Limitation Of Liability: </a:t>
            </a:r>
            <a:r>
              <a:rPr lang="en-US" sz="1000" dirty="0" smtClean="0"/>
              <a:t>Except where prohibited by law, 3M and seller will not be liable for any loss or damage arising from the 3M product, whether direct, indirect, special, incidental, or consequential regardless of the legal theory asserted, including warranty, contract, negligence or strict liability.</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sz="quarter"/>
          </p:nvPr>
        </p:nvSpPr>
        <p:spPr>
          <a:xfrm>
            <a:off x="2057400" y="838200"/>
            <a:ext cx="7772400" cy="838200"/>
          </a:xfrm>
        </p:spPr>
        <p:txBody>
          <a:bodyPr/>
          <a:lstStyle/>
          <a:p>
            <a:pPr eaLnBrk="1" hangingPunct="1"/>
            <a:r>
              <a:rPr lang="en-US" sz="2400" smtClean="0"/>
              <a:t>How does it compare to other coatings?</a:t>
            </a:r>
          </a:p>
        </p:txBody>
      </p:sp>
      <p:pic>
        <p:nvPicPr>
          <p:cNvPr id="54274" name="Picture 3"/>
          <p:cNvPicPr>
            <a:picLocks noChangeAspect="1" noChangeArrowheads="1"/>
          </p:cNvPicPr>
          <p:nvPr/>
        </p:nvPicPr>
        <p:blipFill>
          <a:blip r:embed="rId2" cstate="print"/>
          <a:srcRect/>
          <a:stretch>
            <a:fillRect/>
          </a:stretch>
        </p:blipFill>
        <p:spPr bwMode="auto">
          <a:xfrm>
            <a:off x="5334000" y="3429000"/>
            <a:ext cx="2879725" cy="2055813"/>
          </a:xfrm>
          <a:prstGeom prst="rect">
            <a:avLst/>
          </a:prstGeom>
          <a:noFill/>
          <a:ln w="9525">
            <a:noFill/>
            <a:miter lim="800000"/>
            <a:headEnd/>
            <a:tailEnd/>
          </a:ln>
        </p:spPr>
      </p:pic>
      <p:pic>
        <p:nvPicPr>
          <p:cNvPr id="54275" name="Picture 4"/>
          <p:cNvPicPr>
            <a:picLocks noGrp="1" noChangeAspect="1" noChangeArrowheads="1"/>
          </p:cNvPicPr>
          <p:nvPr>
            <p:ph sz="quarter" idx="2"/>
          </p:nvPr>
        </p:nvPicPr>
        <p:blipFill>
          <a:blip r:embed="rId3" cstate="print"/>
          <a:srcRect/>
          <a:stretch>
            <a:fillRect/>
          </a:stretch>
        </p:blipFill>
        <p:spPr>
          <a:xfrm>
            <a:off x="5029200" y="1295400"/>
            <a:ext cx="3263900" cy="2055813"/>
          </a:xfrm>
        </p:spPr>
      </p:pic>
      <p:pic>
        <p:nvPicPr>
          <p:cNvPr id="54276" name="Picture 6"/>
          <p:cNvPicPr>
            <a:picLocks noChangeAspect="1" noChangeArrowheads="1"/>
          </p:cNvPicPr>
          <p:nvPr/>
        </p:nvPicPr>
        <p:blipFill>
          <a:blip r:embed="rId4" cstate="print"/>
          <a:srcRect/>
          <a:stretch>
            <a:fillRect/>
          </a:stretch>
        </p:blipFill>
        <p:spPr bwMode="auto">
          <a:xfrm>
            <a:off x="990600" y="3352800"/>
            <a:ext cx="3194050" cy="2112963"/>
          </a:xfrm>
          <a:prstGeom prst="rect">
            <a:avLst/>
          </a:prstGeom>
          <a:noFill/>
          <a:ln w="9525">
            <a:noFill/>
            <a:miter lim="800000"/>
            <a:headEnd/>
            <a:tailEnd/>
          </a:ln>
        </p:spPr>
      </p:pic>
      <p:sp>
        <p:nvSpPr>
          <p:cNvPr id="88073" name="Text Box 9"/>
          <p:cNvSpPr txBox="1">
            <a:spLocks noChangeArrowheads="1"/>
          </p:cNvSpPr>
          <p:nvPr/>
        </p:nvSpPr>
        <p:spPr bwMode="auto">
          <a:xfrm>
            <a:off x="1524000" y="5486400"/>
            <a:ext cx="6324600" cy="304800"/>
          </a:xfrm>
          <a:prstGeom prst="rect">
            <a:avLst/>
          </a:prstGeom>
          <a:noFill/>
          <a:ln w="9525">
            <a:noFill/>
            <a:miter lim="800000"/>
            <a:headEnd/>
            <a:tailEnd/>
          </a:ln>
          <a:effectLst/>
        </p:spPr>
        <p:txBody>
          <a:bodyPr>
            <a:spAutoFit/>
          </a:bodyPr>
          <a:lstStyle/>
          <a:p>
            <a:pPr eaLnBrk="0" hangingPunct="0">
              <a:spcBef>
                <a:spcPct val="50000"/>
              </a:spcBef>
              <a:defRPr/>
            </a:pPr>
            <a:r>
              <a:rPr lang="en-US" sz="1400" i="1">
                <a:solidFill>
                  <a:srgbClr val="000000"/>
                </a:solidFill>
                <a:cs typeface="+mn-cs"/>
              </a:rPr>
              <a:t>* Charts are for comparison purposes only</a:t>
            </a:r>
          </a:p>
        </p:txBody>
      </p:sp>
      <p:pic>
        <p:nvPicPr>
          <p:cNvPr id="54278" name="Picture 11"/>
          <p:cNvPicPr>
            <a:picLocks noChangeAspect="1" noChangeArrowheads="1"/>
          </p:cNvPicPr>
          <p:nvPr/>
        </p:nvPicPr>
        <p:blipFill>
          <a:blip r:embed="rId5" cstate="print"/>
          <a:srcRect/>
          <a:stretch>
            <a:fillRect/>
          </a:stretch>
        </p:blipFill>
        <p:spPr bwMode="auto">
          <a:xfrm>
            <a:off x="1219200" y="1219200"/>
            <a:ext cx="2971800" cy="20240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mtClean="0"/>
              <a:t>3M™ Trizact™ Diamond HX Discs</a:t>
            </a:r>
          </a:p>
        </p:txBody>
      </p:sp>
      <p:sp>
        <p:nvSpPr>
          <p:cNvPr id="55298" name="Rectangle 3"/>
          <p:cNvSpPr>
            <a:spLocks noGrp="1" noChangeArrowheads="1"/>
          </p:cNvSpPr>
          <p:nvPr>
            <p:ph type="body" idx="1"/>
          </p:nvPr>
        </p:nvSpPr>
        <p:spPr>
          <a:xfrm>
            <a:off x="990600" y="1447800"/>
            <a:ext cx="4953000" cy="4648200"/>
          </a:xfrm>
        </p:spPr>
        <p:txBody>
          <a:bodyPr/>
          <a:lstStyle/>
          <a:p>
            <a:pPr eaLnBrk="1" hangingPunct="1"/>
            <a:r>
              <a:rPr lang="en-US" sz="2400" smtClean="0"/>
              <a:t>Designed for use with the Scotchgard™ Stone Floor Protector System, 3M™ Trizact™ Diamond HX Discs can help turn your dull and scratched stone floors into beautiful and shiny floors. </a:t>
            </a:r>
          </a:p>
          <a:p>
            <a:pPr lvl="1" eaLnBrk="1" hangingPunct="1"/>
            <a:r>
              <a:rPr lang="en-US" sz="2000" smtClean="0"/>
              <a:t>Recommended for older stone floors or floors that higher gloss is desired</a:t>
            </a:r>
          </a:p>
          <a:p>
            <a:pPr eaLnBrk="1" hangingPunct="1"/>
            <a:r>
              <a:rPr lang="en-US" sz="2400" smtClean="0"/>
              <a:t>Used to hone and refinish most stone surfaces including concrete, marble, and terrazzo</a:t>
            </a:r>
          </a:p>
          <a:p>
            <a:pPr eaLnBrk="1" hangingPunct="1"/>
            <a:r>
              <a:rPr lang="en-US" sz="2400" smtClean="0"/>
              <a:t>3 grades available to tackle a variety of floor conditions</a:t>
            </a:r>
          </a:p>
        </p:txBody>
      </p:sp>
      <p:pic>
        <p:nvPicPr>
          <p:cNvPr id="55299" name="Picture 4"/>
          <p:cNvPicPr>
            <a:picLocks noChangeAspect="1" noChangeArrowheads="1"/>
          </p:cNvPicPr>
          <p:nvPr/>
        </p:nvPicPr>
        <p:blipFill>
          <a:blip r:embed="rId2" cstate="print"/>
          <a:srcRect/>
          <a:stretch>
            <a:fillRect/>
          </a:stretch>
        </p:blipFill>
        <p:spPr bwMode="auto">
          <a:xfrm>
            <a:off x="4567238" y="3424238"/>
            <a:ext cx="9525" cy="9525"/>
          </a:xfrm>
          <a:prstGeom prst="rect">
            <a:avLst/>
          </a:prstGeom>
          <a:noFill/>
          <a:ln w="9525">
            <a:noFill/>
            <a:miter lim="800000"/>
            <a:headEnd/>
            <a:tailEnd/>
          </a:ln>
        </p:spPr>
      </p:pic>
      <p:pic>
        <p:nvPicPr>
          <p:cNvPr id="55300" name="Picture 5"/>
          <p:cNvPicPr>
            <a:picLocks noChangeAspect="1" noChangeArrowheads="1"/>
          </p:cNvPicPr>
          <p:nvPr/>
        </p:nvPicPr>
        <p:blipFill>
          <a:blip r:embed="rId2" cstate="print"/>
          <a:srcRect/>
          <a:stretch>
            <a:fillRect/>
          </a:stretch>
        </p:blipFill>
        <p:spPr bwMode="auto">
          <a:xfrm>
            <a:off x="4567238" y="3424238"/>
            <a:ext cx="9525" cy="9525"/>
          </a:xfrm>
          <a:prstGeom prst="rect">
            <a:avLst/>
          </a:prstGeom>
          <a:noFill/>
          <a:ln w="9525">
            <a:noFill/>
            <a:miter lim="800000"/>
            <a:headEnd/>
            <a:tailEnd/>
          </a:ln>
        </p:spPr>
      </p:pic>
      <p:pic>
        <p:nvPicPr>
          <p:cNvPr id="55301" name="Picture 6"/>
          <p:cNvPicPr>
            <a:picLocks noChangeAspect="1" noChangeArrowheads="1"/>
          </p:cNvPicPr>
          <p:nvPr/>
        </p:nvPicPr>
        <p:blipFill>
          <a:blip r:embed="rId3" cstate="print"/>
          <a:srcRect/>
          <a:stretch>
            <a:fillRect/>
          </a:stretch>
        </p:blipFill>
        <p:spPr bwMode="auto">
          <a:xfrm>
            <a:off x="6477000" y="285750"/>
            <a:ext cx="2100263" cy="1647825"/>
          </a:xfrm>
          <a:prstGeom prst="rect">
            <a:avLst/>
          </a:prstGeom>
          <a:noFill/>
          <a:ln w="9525">
            <a:noFill/>
            <a:miter lim="800000"/>
            <a:headEnd/>
            <a:tailEnd/>
          </a:ln>
        </p:spPr>
      </p:pic>
      <p:pic>
        <p:nvPicPr>
          <p:cNvPr id="55302" name="Picture 2"/>
          <p:cNvPicPr>
            <a:picLocks noChangeAspect="1" noChangeArrowheads="1"/>
          </p:cNvPicPr>
          <p:nvPr/>
        </p:nvPicPr>
        <p:blipFill>
          <a:blip r:embed="rId4" cstate="print"/>
          <a:srcRect/>
          <a:stretch>
            <a:fillRect/>
          </a:stretch>
        </p:blipFill>
        <p:spPr bwMode="auto">
          <a:xfrm>
            <a:off x="6248400" y="2895600"/>
            <a:ext cx="2581275" cy="1943100"/>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t>3M™ Trizact™ Diamond HX Discs</a:t>
            </a:r>
          </a:p>
        </p:txBody>
      </p:sp>
      <p:sp>
        <p:nvSpPr>
          <p:cNvPr id="56322" name="Rectangle 3"/>
          <p:cNvSpPr>
            <a:spLocks noGrp="1" noChangeArrowheads="1"/>
          </p:cNvSpPr>
          <p:nvPr>
            <p:ph type="body" idx="1"/>
          </p:nvPr>
        </p:nvSpPr>
        <p:spPr>
          <a:xfrm>
            <a:off x="990600" y="2057400"/>
            <a:ext cx="6858000" cy="2895600"/>
          </a:xfrm>
        </p:spPr>
        <p:txBody>
          <a:bodyPr/>
          <a:lstStyle/>
          <a:p>
            <a:pPr eaLnBrk="1" hangingPunct="1"/>
            <a:r>
              <a:rPr lang="en-US" sz="2400" dirty="0" smtClean="0"/>
              <a:t>Consist of precisely-patterned, composite abrasive structures distributed uniformly on a flexible backing. </a:t>
            </a:r>
          </a:p>
          <a:p>
            <a:pPr eaLnBrk="1" hangingPunct="1"/>
            <a:r>
              <a:rPr lang="en-US" sz="2400" dirty="0" smtClean="0"/>
              <a:t>As these structures wear, fresh, sharp diamond abrasive is continually exposed, resulting in uniform, consistent and fast cutting action through the life of the product. </a:t>
            </a:r>
          </a:p>
          <a:p>
            <a:pPr lvl="1" eaLnBrk="1" hangingPunct="1"/>
            <a:r>
              <a:rPr lang="en-US" sz="1800" dirty="0" smtClean="0"/>
              <a:t>Due to the unique properties of the proprietary design characteristics of 3M™ </a:t>
            </a:r>
            <a:r>
              <a:rPr lang="en-US" sz="1800" dirty="0" err="1" smtClean="0"/>
              <a:t>Trizact</a:t>
            </a:r>
            <a:r>
              <a:rPr lang="en-US" sz="1800" dirty="0" smtClean="0"/>
              <a:t>™ Abrasives, </a:t>
            </a:r>
            <a:r>
              <a:rPr lang="en-US" sz="1800" u="sng" dirty="0" smtClean="0"/>
              <a:t>fewer abrasive steps </a:t>
            </a:r>
            <a:r>
              <a:rPr lang="en-US" sz="1800" dirty="0" smtClean="0"/>
              <a:t>are required when compared to traditional floor grinding and polishing.</a:t>
            </a:r>
          </a:p>
          <a:p>
            <a:pPr eaLnBrk="1" hangingPunct="1"/>
            <a:r>
              <a:rPr lang="en-US" sz="2400" dirty="0" smtClean="0"/>
              <a:t>Each of the  3M™ </a:t>
            </a:r>
            <a:r>
              <a:rPr lang="en-US" sz="2400" dirty="0" err="1" smtClean="0"/>
              <a:t>Trizact</a:t>
            </a:r>
            <a:r>
              <a:rPr lang="en-US" sz="2400" dirty="0" smtClean="0"/>
              <a:t>™ Diamond HX Discs will typically replace several grits of commonly used diamonds.</a:t>
            </a:r>
          </a:p>
        </p:txBody>
      </p:sp>
      <p:pic>
        <p:nvPicPr>
          <p:cNvPr id="56323" name="Picture 4"/>
          <p:cNvPicPr>
            <a:picLocks noChangeAspect="1" noChangeArrowheads="1"/>
          </p:cNvPicPr>
          <p:nvPr/>
        </p:nvPicPr>
        <p:blipFill>
          <a:blip r:embed="rId2" cstate="print"/>
          <a:srcRect/>
          <a:stretch>
            <a:fillRect/>
          </a:stretch>
        </p:blipFill>
        <p:spPr bwMode="auto">
          <a:xfrm>
            <a:off x="4567238" y="3424238"/>
            <a:ext cx="9525" cy="9525"/>
          </a:xfrm>
          <a:prstGeom prst="rect">
            <a:avLst/>
          </a:prstGeom>
          <a:noFill/>
          <a:ln w="9525">
            <a:noFill/>
            <a:miter lim="800000"/>
            <a:headEnd/>
            <a:tailEnd/>
          </a:ln>
        </p:spPr>
      </p:pic>
      <p:pic>
        <p:nvPicPr>
          <p:cNvPr id="56324" name="Picture 5"/>
          <p:cNvPicPr>
            <a:picLocks noChangeAspect="1" noChangeArrowheads="1"/>
          </p:cNvPicPr>
          <p:nvPr/>
        </p:nvPicPr>
        <p:blipFill>
          <a:blip r:embed="rId2" cstate="print"/>
          <a:srcRect/>
          <a:stretch>
            <a:fillRect/>
          </a:stretch>
        </p:blipFill>
        <p:spPr bwMode="auto">
          <a:xfrm>
            <a:off x="4567238" y="3424238"/>
            <a:ext cx="9525" cy="9525"/>
          </a:xfrm>
          <a:prstGeom prst="rect">
            <a:avLst/>
          </a:prstGeom>
          <a:noFill/>
          <a:ln w="9525">
            <a:noFill/>
            <a:miter lim="800000"/>
            <a:headEnd/>
            <a:tailEnd/>
          </a:ln>
        </p:spPr>
      </p:pic>
      <p:pic>
        <p:nvPicPr>
          <p:cNvPr id="56325" name="Picture 6"/>
          <p:cNvPicPr>
            <a:picLocks noChangeAspect="1" noChangeArrowheads="1"/>
          </p:cNvPicPr>
          <p:nvPr/>
        </p:nvPicPr>
        <p:blipFill>
          <a:blip r:embed="rId3" cstate="print"/>
          <a:srcRect/>
          <a:stretch>
            <a:fillRect/>
          </a:stretch>
        </p:blipFill>
        <p:spPr bwMode="auto">
          <a:xfrm>
            <a:off x="6477000" y="285750"/>
            <a:ext cx="2100263" cy="1647825"/>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mtClean="0"/>
              <a:t>3M™ Trizact™ Diamond HX Discs</a:t>
            </a:r>
          </a:p>
        </p:txBody>
      </p:sp>
      <p:sp>
        <p:nvSpPr>
          <p:cNvPr id="57346" name="Rectangle 3"/>
          <p:cNvSpPr>
            <a:spLocks noGrp="1" noChangeArrowheads="1"/>
          </p:cNvSpPr>
          <p:nvPr>
            <p:ph type="body" idx="1"/>
          </p:nvPr>
        </p:nvSpPr>
        <p:spPr>
          <a:xfrm>
            <a:off x="990600" y="2057400"/>
            <a:ext cx="4953000" cy="3200400"/>
          </a:xfrm>
        </p:spPr>
        <p:txBody>
          <a:bodyPr/>
          <a:lstStyle/>
          <a:p>
            <a:pPr eaLnBrk="1" hangingPunct="1"/>
            <a:r>
              <a:rPr lang="en-US" sz="2400" smtClean="0"/>
              <a:t>Attach to standard floor pads for use on low speed equipment such as buffers or automatic scrubbers </a:t>
            </a:r>
          </a:p>
          <a:p>
            <a:pPr eaLnBrk="1" hangingPunct="1"/>
            <a:r>
              <a:rPr lang="en-US" sz="2400" smtClean="0"/>
              <a:t>Can also be used on the 3M™ Electric Variable Speed Polisher for stairs, corners, and other tight spaces</a:t>
            </a:r>
          </a:p>
          <a:p>
            <a:pPr eaLnBrk="1" hangingPunct="1"/>
            <a:endParaRPr lang="en-US" sz="2400" smtClean="0"/>
          </a:p>
          <a:p>
            <a:pPr eaLnBrk="1" hangingPunct="1"/>
            <a:endParaRPr lang="en-US" sz="2400" smtClean="0"/>
          </a:p>
        </p:txBody>
      </p:sp>
      <p:pic>
        <p:nvPicPr>
          <p:cNvPr id="57347" name="Picture 4"/>
          <p:cNvPicPr>
            <a:picLocks noChangeAspect="1" noChangeArrowheads="1"/>
          </p:cNvPicPr>
          <p:nvPr/>
        </p:nvPicPr>
        <p:blipFill>
          <a:blip r:embed="rId2" cstate="print"/>
          <a:srcRect/>
          <a:stretch>
            <a:fillRect/>
          </a:stretch>
        </p:blipFill>
        <p:spPr bwMode="auto">
          <a:xfrm>
            <a:off x="4567238" y="3424238"/>
            <a:ext cx="9525" cy="9525"/>
          </a:xfrm>
          <a:prstGeom prst="rect">
            <a:avLst/>
          </a:prstGeom>
          <a:noFill/>
          <a:ln w="9525">
            <a:noFill/>
            <a:miter lim="800000"/>
            <a:headEnd/>
            <a:tailEnd/>
          </a:ln>
        </p:spPr>
      </p:pic>
      <p:pic>
        <p:nvPicPr>
          <p:cNvPr id="57348" name="Picture 5"/>
          <p:cNvPicPr>
            <a:picLocks noChangeAspect="1" noChangeArrowheads="1"/>
          </p:cNvPicPr>
          <p:nvPr/>
        </p:nvPicPr>
        <p:blipFill>
          <a:blip r:embed="rId2" cstate="print"/>
          <a:srcRect/>
          <a:stretch>
            <a:fillRect/>
          </a:stretch>
        </p:blipFill>
        <p:spPr bwMode="auto">
          <a:xfrm>
            <a:off x="4567238" y="3424238"/>
            <a:ext cx="9525" cy="9525"/>
          </a:xfrm>
          <a:prstGeom prst="rect">
            <a:avLst/>
          </a:prstGeom>
          <a:noFill/>
          <a:ln w="9525">
            <a:noFill/>
            <a:miter lim="800000"/>
            <a:headEnd/>
            <a:tailEnd/>
          </a:ln>
        </p:spPr>
      </p:pic>
      <p:pic>
        <p:nvPicPr>
          <p:cNvPr id="57349" name="Picture 6"/>
          <p:cNvPicPr>
            <a:picLocks noChangeAspect="1" noChangeArrowheads="1"/>
          </p:cNvPicPr>
          <p:nvPr/>
        </p:nvPicPr>
        <p:blipFill>
          <a:blip r:embed="rId3" cstate="print"/>
          <a:srcRect/>
          <a:stretch>
            <a:fillRect/>
          </a:stretch>
        </p:blipFill>
        <p:spPr bwMode="auto">
          <a:xfrm>
            <a:off x="6629400" y="228600"/>
            <a:ext cx="2100263" cy="1647825"/>
          </a:xfrm>
          <a:prstGeom prst="rect">
            <a:avLst/>
          </a:prstGeom>
          <a:noFill/>
          <a:ln w="9525">
            <a:noFill/>
            <a:miter lim="800000"/>
            <a:headEnd/>
            <a:tailEnd/>
          </a:ln>
        </p:spPr>
      </p:pic>
      <p:pic>
        <p:nvPicPr>
          <p:cNvPr id="57350" name="Picture 7"/>
          <p:cNvPicPr>
            <a:picLocks noChangeAspect="1" noChangeArrowheads="1"/>
          </p:cNvPicPr>
          <p:nvPr/>
        </p:nvPicPr>
        <p:blipFill>
          <a:blip r:embed="rId4" cstate="print"/>
          <a:srcRect/>
          <a:stretch>
            <a:fillRect/>
          </a:stretch>
        </p:blipFill>
        <p:spPr bwMode="auto">
          <a:xfrm>
            <a:off x="6324600" y="2590800"/>
            <a:ext cx="2554288" cy="2136775"/>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title" idx="4294967295"/>
          </p:nvPr>
        </p:nvSpPr>
        <p:spPr/>
        <p:txBody>
          <a:bodyPr/>
          <a:lstStyle/>
          <a:p>
            <a:pPr eaLnBrk="1" hangingPunct="1"/>
            <a:r>
              <a:rPr lang="en-US" smtClean="0"/>
              <a:t>Before and After Pictures</a:t>
            </a:r>
          </a:p>
        </p:txBody>
      </p:sp>
      <p:pic>
        <p:nvPicPr>
          <p:cNvPr id="58370" name="Picture 5"/>
          <p:cNvPicPr preferRelativeResize="0">
            <a:picLocks noGrp="1" noChangeArrowheads="1"/>
          </p:cNvPicPr>
          <p:nvPr>
            <p:ph sz="half" idx="4294967295"/>
          </p:nvPr>
        </p:nvPicPr>
        <p:blipFill>
          <a:blip r:embed="rId2" cstate="print"/>
          <a:srcRect/>
          <a:stretch>
            <a:fillRect/>
          </a:stretch>
        </p:blipFill>
        <p:spPr>
          <a:xfrm>
            <a:off x="685800" y="1524000"/>
            <a:ext cx="3198813" cy="4113213"/>
          </a:xfrm>
        </p:spPr>
      </p:pic>
      <p:sp>
        <p:nvSpPr>
          <p:cNvPr id="58371" name="Text Box 7"/>
          <p:cNvSpPr txBox="1">
            <a:spLocks noChangeArrowheads="1"/>
          </p:cNvSpPr>
          <p:nvPr/>
        </p:nvSpPr>
        <p:spPr bwMode="auto">
          <a:xfrm>
            <a:off x="1981200" y="5638800"/>
            <a:ext cx="2452688" cy="366713"/>
          </a:xfrm>
          <a:prstGeom prst="rect">
            <a:avLst/>
          </a:prstGeom>
          <a:noFill/>
          <a:ln w="9525">
            <a:noFill/>
            <a:miter lim="800000"/>
            <a:headEnd/>
            <a:tailEnd/>
          </a:ln>
        </p:spPr>
        <p:txBody>
          <a:bodyPr>
            <a:spAutoFit/>
          </a:bodyPr>
          <a:lstStyle/>
          <a:p>
            <a:pPr>
              <a:spcBef>
                <a:spcPct val="50000"/>
              </a:spcBef>
            </a:pPr>
            <a:r>
              <a:rPr lang="en-US">
                <a:solidFill>
                  <a:srgbClr val="000000"/>
                </a:solidFill>
              </a:rPr>
              <a:t>Initial</a:t>
            </a:r>
          </a:p>
        </p:txBody>
      </p:sp>
      <p:sp>
        <p:nvSpPr>
          <p:cNvPr id="58372" name="Text Box 8"/>
          <p:cNvSpPr txBox="1">
            <a:spLocks noChangeArrowheads="1"/>
          </p:cNvSpPr>
          <p:nvPr/>
        </p:nvSpPr>
        <p:spPr bwMode="auto">
          <a:xfrm>
            <a:off x="5410200" y="5638800"/>
            <a:ext cx="2452688" cy="641350"/>
          </a:xfrm>
          <a:prstGeom prst="rect">
            <a:avLst/>
          </a:prstGeom>
          <a:noFill/>
          <a:ln w="9525">
            <a:noFill/>
            <a:miter lim="800000"/>
            <a:headEnd/>
            <a:tailEnd/>
          </a:ln>
        </p:spPr>
        <p:txBody>
          <a:bodyPr>
            <a:spAutoFit/>
          </a:bodyPr>
          <a:lstStyle/>
          <a:p>
            <a:pPr>
              <a:spcBef>
                <a:spcPct val="50000"/>
              </a:spcBef>
            </a:pPr>
            <a:r>
              <a:rPr lang="en-US">
                <a:solidFill>
                  <a:srgbClr val="000000"/>
                </a:solidFill>
              </a:rPr>
              <a:t>Using 3M™ Trizact™ Diamond HX Discs</a:t>
            </a:r>
          </a:p>
        </p:txBody>
      </p:sp>
      <p:pic>
        <p:nvPicPr>
          <p:cNvPr id="58373" name="Picture 6"/>
          <p:cNvPicPr preferRelativeResize="0">
            <a:picLocks noChangeArrowheads="1"/>
          </p:cNvPicPr>
          <p:nvPr/>
        </p:nvPicPr>
        <p:blipFill>
          <a:blip r:embed="rId3" cstate="print"/>
          <a:srcRect/>
          <a:stretch>
            <a:fillRect/>
          </a:stretch>
        </p:blipFill>
        <p:spPr bwMode="auto">
          <a:xfrm>
            <a:off x="5257800" y="1524000"/>
            <a:ext cx="3198813" cy="4113213"/>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lstStyle/>
          <a:p>
            <a:pPr eaLnBrk="1" hangingPunct="1"/>
            <a:r>
              <a:rPr lang="en-US" smtClean="0"/>
              <a:t>Before and After Pictures</a:t>
            </a:r>
          </a:p>
        </p:txBody>
      </p:sp>
      <p:sp>
        <p:nvSpPr>
          <p:cNvPr id="59394" name="Text Box 5"/>
          <p:cNvSpPr txBox="1">
            <a:spLocks noChangeArrowheads="1"/>
          </p:cNvSpPr>
          <p:nvPr/>
        </p:nvSpPr>
        <p:spPr bwMode="auto">
          <a:xfrm>
            <a:off x="1600200" y="5715000"/>
            <a:ext cx="2452688" cy="581025"/>
          </a:xfrm>
          <a:prstGeom prst="rect">
            <a:avLst/>
          </a:prstGeom>
          <a:noFill/>
          <a:ln w="9525">
            <a:noFill/>
            <a:miter lim="800000"/>
            <a:headEnd/>
            <a:tailEnd/>
          </a:ln>
        </p:spPr>
        <p:txBody>
          <a:bodyPr>
            <a:spAutoFit/>
          </a:bodyPr>
          <a:lstStyle/>
          <a:p>
            <a:pPr>
              <a:spcBef>
                <a:spcPct val="50000"/>
              </a:spcBef>
            </a:pPr>
            <a:r>
              <a:rPr lang="en-US" sz="1600">
                <a:solidFill>
                  <a:srgbClr val="000000"/>
                </a:solidFill>
              </a:rPr>
              <a:t>After 3M™ Trizact™ Diamond HX Discs</a:t>
            </a:r>
          </a:p>
        </p:txBody>
      </p:sp>
      <p:sp>
        <p:nvSpPr>
          <p:cNvPr id="59395" name="Text Box 6"/>
          <p:cNvSpPr txBox="1">
            <a:spLocks noChangeArrowheads="1"/>
          </p:cNvSpPr>
          <p:nvPr/>
        </p:nvSpPr>
        <p:spPr bwMode="auto">
          <a:xfrm>
            <a:off x="5410200" y="5715000"/>
            <a:ext cx="2700338" cy="581025"/>
          </a:xfrm>
          <a:prstGeom prst="rect">
            <a:avLst/>
          </a:prstGeom>
          <a:noFill/>
          <a:ln w="9525">
            <a:noFill/>
            <a:miter lim="800000"/>
            <a:headEnd/>
            <a:tailEnd/>
          </a:ln>
        </p:spPr>
        <p:txBody>
          <a:bodyPr>
            <a:spAutoFit/>
          </a:bodyPr>
          <a:lstStyle/>
          <a:p>
            <a:pPr>
              <a:spcBef>
                <a:spcPct val="50000"/>
              </a:spcBef>
            </a:pPr>
            <a:r>
              <a:rPr lang="en-US" sz="1600">
                <a:solidFill>
                  <a:srgbClr val="000000"/>
                </a:solidFill>
              </a:rPr>
              <a:t>Finished Scotchgard™ Stone Floor Protector</a:t>
            </a:r>
          </a:p>
        </p:txBody>
      </p:sp>
      <p:pic>
        <p:nvPicPr>
          <p:cNvPr id="59396" name="Picture 7"/>
          <p:cNvPicPr preferRelativeResize="0">
            <a:picLocks noGrp="1" noChangeArrowheads="1"/>
          </p:cNvPicPr>
          <p:nvPr>
            <p:ph sz="half" idx="4294967295"/>
          </p:nvPr>
        </p:nvPicPr>
        <p:blipFill>
          <a:blip r:embed="rId2" cstate="print"/>
          <a:srcRect/>
          <a:stretch>
            <a:fillRect/>
          </a:stretch>
        </p:blipFill>
        <p:spPr>
          <a:xfrm>
            <a:off x="4724400" y="1524000"/>
            <a:ext cx="3198813" cy="4113213"/>
          </a:xfrm>
        </p:spPr>
      </p:pic>
      <p:pic>
        <p:nvPicPr>
          <p:cNvPr id="59397" name="Picture 6"/>
          <p:cNvPicPr preferRelativeResize="0">
            <a:picLocks noChangeArrowheads="1"/>
          </p:cNvPicPr>
          <p:nvPr/>
        </p:nvPicPr>
        <p:blipFill>
          <a:blip r:embed="rId3" cstate="print"/>
          <a:srcRect/>
          <a:stretch>
            <a:fillRect/>
          </a:stretch>
        </p:blipFill>
        <p:spPr bwMode="auto">
          <a:xfrm>
            <a:off x="1066800" y="1524000"/>
            <a:ext cx="3198813" cy="4113213"/>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Lean Six Sigma">
  <a:themeElements>
    <a:clrScheme name="1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Lean Six Sigma">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an Six Sig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an Six Sig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an Six Sig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an Six Sig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an Six Sig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an Six Sig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an Six Sig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an Six Sig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an Six Sig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an Six Sig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an Six Sig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Lean Six Sigma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1_Lean Six Sigma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1_Lean Six Sigma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1_Lean Six Sigma 16">
        <a:dk1>
          <a:srgbClr val="000000"/>
        </a:dk1>
        <a:lt1>
          <a:srgbClr val="FFFFFF"/>
        </a:lt1>
        <a:dk2>
          <a:srgbClr val="000000"/>
        </a:dk2>
        <a:lt2>
          <a:srgbClr val="808080"/>
        </a:lt2>
        <a:accent1>
          <a:srgbClr val="0068B1"/>
        </a:accent1>
        <a:accent2>
          <a:srgbClr val="7C9DCC"/>
        </a:accent2>
        <a:accent3>
          <a:srgbClr val="FFFFFF"/>
        </a:accent3>
        <a:accent4>
          <a:srgbClr val="000000"/>
        </a:accent4>
        <a:accent5>
          <a:srgbClr val="AAB9D5"/>
        </a:accent5>
        <a:accent6>
          <a:srgbClr val="708EB9"/>
        </a:accent6>
        <a:hlink>
          <a:srgbClr val="FF9933"/>
        </a:hlink>
        <a:folHlink>
          <a:srgbClr val="EEF3A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white background">
  <a:themeElements>
    <a:clrScheme name="white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background">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white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backgroun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cotchgard Stone Floor">
  <a:themeElements>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chgard Stone Floor">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otchgard Stone Flo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chgard Stone Flo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chgard Stone Flo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chgard Stone Flo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chgard Stone Flo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chgard Stone Flo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chgard Stone Flo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chgard Stone Flo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chgard Stone Flo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chgard Stone Flo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chgard Stone Flo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chgard Stone Flo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Lean Six Sigma">
  <a:themeElements>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Lean Six Sigma">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Lean Six Sig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Lean Six Sig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Lean Six Sig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Lean Six Sig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Lean Six Sig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Lean Six Sig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Lean Six Sig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Lean Six Sig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Lean Six Sig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Lean Six Sig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Lean Six Sig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Lean Six Sigma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8_Lean Six Sigma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6">
        <a:dk1>
          <a:srgbClr val="000000"/>
        </a:dk1>
        <a:lt1>
          <a:srgbClr val="FFFFFF"/>
        </a:lt1>
        <a:dk2>
          <a:srgbClr val="000000"/>
        </a:dk2>
        <a:lt2>
          <a:srgbClr val="808080"/>
        </a:lt2>
        <a:accent1>
          <a:srgbClr val="0068B1"/>
        </a:accent1>
        <a:accent2>
          <a:srgbClr val="7C9DCC"/>
        </a:accent2>
        <a:accent3>
          <a:srgbClr val="FFFFFF"/>
        </a:accent3>
        <a:accent4>
          <a:srgbClr val="000000"/>
        </a:accent4>
        <a:accent5>
          <a:srgbClr val="AAB9D5"/>
        </a:accent5>
        <a:accent6>
          <a:srgbClr val="708EB9"/>
        </a:accent6>
        <a:hlink>
          <a:srgbClr val="FF9933"/>
        </a:hlink>
        <a:folHlink>
          <a:srgbClr val="EEF3A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Lean Six Sigma">
  <a:themeElements>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Lean Six Sigma">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Lean Six Sig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Lean Six Sig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Lean Six Sig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Lean Six Sig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Lean Six Sig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Lean Six Sig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Lean Six Sig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Lean Six Sig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Lean Six Sig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Lean Six Sig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Lean Six Sig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Lean Six Sigma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8_Lean Six Sigma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6">
        <a:dk1>
          <a:srgbClr val="000000"/>
        </a:dk1>
        <a:lt1>
          <a:srgbClr val="FFFFFF"/>
        </a:lt1>
        <a:dk2>
          <a:srgbClr val="000000"/>
        </a:dk2>
        <a:lt2>
          <a:srgbClr val="808080"/>
        </a:lt2>
        <a:accent1>
          <a:srgbClr val="0068B1"/>
        </a:accent1>
        <a:accent2>
          <a:srgbClr val="7C9DCC"/>
        </a:accent2>
        <a:accent3>
          <a:srgbClr val="FFFFFF"/>
        </a:accent3>
        <a:accent4>
          <a:srgbClr val="000000"/>
        </a:accent4>
        <a:accent5>
          <a:srgbClr val="AAB9D5"/>
        </a:accent5>
        <a:accent6>
          <a:srgbClr val="708EB9"/>
        </a:accent6>
        <a:hlink>
          <a:srgbClr val="FF9933"/>
        </a:hlink>
        <a:folHlink>
          <a:srgbClr val="EEF3A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Lean Six Sigma">
  <a:themeElements>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Lean Six Sigma">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Lean Six Sig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Lean Six Sig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Lean Six Sig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Lean Six Sig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Lean Six Sig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Lean Six Sig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Lean Six Sig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Lean Six Sig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Lean Six Sig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Lean Six Sig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Lean Six Sig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Lean Six Sigma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8_Lean Six Sigma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6">
        <a:dk1>
          <a:srgbClr val="000000"/>
        </a:dk1>
        <a:lt1>
          <a:srgbClr val="FFFFFF"/>
        </a:lt1>
        <a:dk2>
          <a:srgbClr val="000000"/>
        </a:dk2>
        <a:lt2>
          <a:srgbClr val="808080"/>
        </a:lt2>
        <a:accent1>
          <a:srgbClr val="0068B1"/>
        </a:accent1>
        <a:accent2>
          <a:srgbClr val="7C9DCC"/>
        </a:accent2>
        <a:accent3>
          <a:srgbClr val="FFFFFF"/>
        </a:accent3>
        <a:accent4>
          <a:srgbClr val="000000"/>
        </a:accent4>
        <a:accent5>
          <a:srgbClr val="AAB9D5"/>
        </a:accent5>
        <a:accent6>
          <a:srgbClr val="708EB9"/>
        </a:accent6>
        <a:hlink>
          <a:srgbClr val="FF9933"/>
        </a:hlink>
        <a:folHlink>
          <a:srgbClr val="EEF3A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Lean Six Sigma">
  <a:themeElements>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Lean Six Sigma">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Lean Six Sig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Lean Six Sig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Lean Six Sig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Lean Six Sig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Lean Six Sig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Lean Six Sig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Lean Six Sig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Lean Six Sig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Lean Six Sig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Lean Six Sig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Lean Six Sig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Lean Six Sigma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8_Lean Six Sigma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6">
        <a:dk1>
          <a:srgbClr val="000000"/>
        </a:dk1>
        <a:lt1>
          <a:srgbClr val="FFFFFF"/>
        </a:lt1>
        <a:dk2>
          <a:srgbClr val="000000"/>
        </a:dk2>
        <a:lt2>
          <a:srgbClr val="808080"/>
        </a:lt2>
        <a:accent1>
          <a:srgbClr val="0068B1"/>
        </a:accent1>
        <a:accent2>
          <a:srgbClr val="7C9DCC"/>
        </a:accent2>
        <a:accent3>
          <a:srgbClr val="FFFFFF"/>
        </a:accent3>
        <a:accent4>
          <a:srgbClr val="000000"/>
        </a:accent4>
        <a:accent5>
          <a:srgbClr val="AAB9D5"/>
        </a:accent5>
        <a:accent6>
          <a:srgbClr val="708EB9"/>
        </a:accent6>
        <a:hlink>
          <a:srgbClr val="FF9933"/>
        </a:hlink>
        <a:folHlink>
          <a:srgbClr val="EEF3A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Lean Six Sigma">
  <a:themeElements>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Lean Six Sigma">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Lean Six Sig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Lean Six Sig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Lean Six Sig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Lean Six Sig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Lean Six Sig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Lean Six Sig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Lean Six Sig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Lean Six Sig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Lean Six Sig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Lean Six Sig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Lean Six Sig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Lean Six Sigma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8_Lean Six Sigma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6">
        <a:dk1>
          <a:srgbClr val="000000"/>
        </a:dk1>
        <a:lt1>
          <a:srgbClr val="FFFFFF"/>
        </a:lt1>
        <a:dk2>
          <a:srgbClr val="000000"/>
        </a:dk2>
        <a:lt2>
          <a:srgbClr val="808080"/>
        </a:lt2>
        <a:accent1>
          <a:srgbClr val="0068B1"/>
        </a:accent1>
        <a:accent2>
          <a:srgbClr val="7C9DCC"/>
        </a:accent2>
        <a:accent3>
          <a:srgbClr val="FFFFFF"/>
        </a:accent3>
        <a:accent4>
          <a:srgbClr val="000000"/>
        </a:accent4>
        <a:accent5>
          <a:srgbClr val="AAB9D5"/>
        </a:accent5>
        <a:accent6>
          <a:srgbClr val="708EB9"/>
        </a:accent6>
        <a:hlink>
          <a:srgbClr val="FF9933"/>
        </a:hlink>
        <a:folHlink>
          <a:srgbClr val="EEF3A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Lean Six Sigma">
  <a:themeElements>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Lean Six Sigma">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Lean Six Sig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Lean Six Sig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Lean Six Sig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Lean Six Sig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Lean Six Sig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Lean Six Sig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Lean Six Sig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Lean Six Sig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Lean Six Sig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Lean Six Sig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Lean Six Sig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Lean Six Sig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Lean Six Sigma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8_Lean Six Sigma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8_Lean Six Sigma 16">
        <a:dk1>
          <a:srgbClr val="000000"/>
        </a:dk1>
        <a:lt1>
          <a:srgbClr val="FFFFFF"/>
        </a:lt1>
        <a:dk2>
          <a:srgbClr val="000000"/>
        </a:dk2>
        <a:lt2>
          <a:srgbClr val="808080"/>
        </a:lt2>
        <a:accent1>
          <a:srgbClr val="0068B1"/>
        </a:accent1>
        <a:accent2>
          <a:srgbClr val="7C9DCC"/>
        </a:accent2>
        <a:accent3>
          <a:srgbClr val="FFFFFF"/>
        </a:accent3>
        <a:accent4>
          <a:srgbClr val="000000"/>
        </a:accent4>
        <a:accent5>
          <a:srgbClr val="AAB9D5"/>
        </a:accent5>
        <a:accent6>
          <a:srgbClr val="708EB9"/>
        </a:accent6>
        <a:hlink>
          <a:srgbClr val="FF9933"/>
        </a:hlink>
        <a:folHlink>
          <a:srgbClr val="EEF3A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1011</TotalTime>
  <Words>2588</Words>
  <Application>Microsoft Macintosh PowerPoint</Application>
  <PresentationFormat>On-screen Show (4:3)</PresentationFormat>
  <Paragraphs>213</Paragraphs>
  <Slides>31</Slides>
  <Notes>1</Notes>
  <HiddenSlides>0</HiddenSlides>
  <MMClips>0</MMClips>
  <ScaleCrop>false</ScaleCrop>
  <HeadingPairs>
    <vt:vector size="4" baseType="variant">
      <vt:variant>
        <vt:lpstr>Theme</vt:lpstr>
      </vt:variant>
      <vt:variant>
        <vt:i4>19</vt:i4>
      </vt:variant>
      <vt:variant>
        <vt:lpstr>Slide Titles</vt:lpstr>
      </vt:variant>
      <vt:variant>
        <vt:i4>31</vt:i4>
      </vt:variant>
    </vt:vector>
  </HeadingPairs>
  <TitlesOfParts>
    <vt:vector size="50" baseType="lpstr">
      <vt:lpstr>1_Lean Six Sigma</vt:lpstr>
      <vt:lpstr>1_Scotchgard Stone Floor</vt:lpstr>
      <vt:lpstr>Scotchgard Stone Floor</vt:lpstr>
      <vt:lpstr>8_Lean Six Sigma</vt:lpstr>
      <vt:lpstr>9_Lean Six Sigma</vt:lpstr>
      <vt:lpstr>10_Lean Six Sigma</vt:lpstr>
      <vt:lpstr>11_Lean Six Sigma</vt:lpstr>
      <vt:lpstr>12_Lean Six Sigma</vt:lpstr>
      <vt:lpstr>13_Lean Six Sigma</vt:lpstr>
      <vt:lpstr>2_Scotchgard Stone Floor</vt:lpstr>
      <vt:lpstr>3_Scotchgard Stone Floor</vt:lpstr>
      <vt:lpstr>4_Scotchgard Stone Floor</vt:lpstr>
      <vt:lpstr>5_Scotchgard Stone Floor</vt:lpstr>
      <vt:lpstr>6_Scotchgard Stone Floor</vt:lpstr>
      <vt:lpstr>7_Scotchgard Stone Floor</vt:lpstr>
      <vt:lpstr>8_Scotchgard Stone Floor</vt:lpstr>
      <vt:lpstr>9_Scotchgard Stone Floor</vt:lpstr>
      <vt:lpstr>white background</vt:lpstr>
      <vt:lpstr>10_Scotchgard Stone Floor</vt:lpstr>
      <vt:lpstr>PowerPoint Presentation</vt:lpstr>
      <vt:lpstr>What is Scotchgard™ Stone Floor Protector?</vt:lpstr>
      <vt:lpstr>Suitable Surfaces</vt:lpstr>
      <vt:lpstr>How does it compare to other coatings?</vt:lpstr>
      <vt:lpstr>3M™ Trizact™ Diamond HX Discs</vt:lpstr>
      <vt:lpstr>3M™ Trizact™ Diamond HX Discs</vt:lpstr>
      <vt:lpstr>3M™ Trizact™ Diamond HX Discs</vt:lpstr>
      <vt:lpstr>Before and After Pictures</vt:lpstr>
      <vt:lpstr>Before and After Pictures</vt:lpstr>
      <vt:lpstr>Before and After Pictures</vt:lpstr>
      <vt:lpstr>Customer Payback Tool</vt:lpstr>
      <vt:lpstr>Instructional Video</vt:lpstr>
      <vt:lpstr>Initial Application</vt:lpstr>
      <vt:lpstr>Initial Application</vt:lpstr>
      <vt:lpstr>Initial Application</vt:lpstr>
      <vt:lpstr>Maintenance</vt:lpstr>
      <vt:lpstr>Typical Maintenance Requirements</vt:lpstr>
      <vt:lpstr>3M™ Electric Variable Speed Polisher</vt:lpstr>
      <vt:lpstr>How to Use</vt:lpstr>
      <vt:lpstr>How to Use</vt:lpstr>
      <vt:lpstr>Tools</vt:lpstr>
      <vt:lpstr>  Frequently Asked Questions</vt:lpstr>
      <vt:lpstr>Frequently Asked Questions - FAQs</vt:lpstr>
      <vt:lpstr>Frequently Asked Questions - FAQs</vt:lpstr>
      <vt:lpstr>Frequently Asked Questions - FAQs</vt:lpstr>
      <vt:lpstr>Frequently Asked Questions - FAQs</vt:lpstr>
      <vt:lpstr>Frequently Asked Questions - FAQs</vt:lpstr>
      <vt:lpstr>Frequently Asked Questions - FAQs</vt:lpstr>
      <vt:lpstr>Frequently Asked Questions - FAQs</vt:lpstr>
      <vt:lpstr>Frequently Asked Questions - FAQs</vt:lpstr>
      <vt:lpstr>PowerPoint Presentation</vt:lpstr>
    </vt:vector>
  </TitlesOfParts>
  <Company>3M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 Michels</dc:creator>
  <cp:lastModifiedBy>Jon Baer</cp:lastModifiedBy>
  <cp:revision>87</cp:revision>
  <dcterms:created xsi:type="dcterms:W3CDTF">2010-05-28T14:53:30Z</dcterms:created>
  <dcterms:modified xsi:type="dcterms:W3CDTF">2012-08-06T15:08:28Z</dcterms:modified>
</cp:coreProperties>
</file>